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2" r:id="rId1"/>
  </p:sldMasterIdLst>
  <p:notesMasterIdLst>
    <p:notesMasterId r:id="rId65"/>
  </p:notesMasterIdLst>
  <p:sldIdLst>
    <p:sldId id="256" r:id="rId2"/>
    <p:sldId id="297" r:id="rId3"/>
    <p:sldId id="681" r:id="rId4"/>
    <p:sldId id="894" r:id="rId5"/>
    <p:sldId id="1120" r:id="rId6"/>
    <p:sldId id="1121" r:id="rId7"/>
    <p:sldId id="1122" r:id="rId8"/>
    <p:sldId id="1123" r:id="rId9"/>
    <p:sldId id="1125" r:id="rId10"/>
    <p:sldId id="1124" r:id="rId11"/>
    <p:sldId id="1126" r:id="rId12"/>
    <p:sldId id="1128" r:id="rId13"/>
    <p:sldId id="1129" r:id="rId14"/>
    <p:sldId id="1127" r:id="rId15"/>
    <p:sldId id="1130" r:id="rId16"/>
    <p:sldId id="1131" r:id="rId17"/>
    <p:sldId id="1133" r:id="rId18"/>
    <p:sldId id="1132" r:id="rId19"/>
    <p:sldId id="1134" r:id="rId20"/>
    <p:sldId id="1135" r:id="rId21"/>
    <p:sldId id="1136" r:id="rId22"/>
    <p:sldId id="1137" r:id="rId23"/>
    <p:sldId id="1138" r:id="rId24"/>
    <p:sldId id="1139" r:id="rId25"/>
    <p:sldId id="1140" r:id="rId26"/>
    <p:sldId id="1141" r:id="rId27"/>
    <p:sldId id="1142" r:id="rId28"/>
    <p:sldId id="1143" r:id="rId29"/>
    <p:sldId id="1144" r:id="rId30"/>
    <p:sldId id="1145" r:id="rId31"/>
    <p:sldId id="1146" r:id="rId32"/>
    <p:sldId id="1147" r:id="rId33"/>
    <p:sldId id="1148" r:id="rId34"/>
    <p:sldId id="1149" r:id="rId35"/>
    <p:sldId id="1150" r:id="rId36"/>
    <p:sldId id="1151" r:id="rId37"/>
    <p:sldId id="1152" r:id="rId38"/>
    <p:sldId id="1153" r:id="rId39"/>
    <p:sldId id="1154" r:id="rId40"/>
    <p:sldId id="1155" r:id="rId41"/>
    <p:sldId id="1156" r:id="rId42"/>
    <p:sldId id="1157" r:id="rId43"/>
    <p:sldId id="1158" r:id="rId44"/>
    <p:sldId id="1159" r:id="rId45"/>
    <p:sldId id="1160" r:id="rId46"/>
    <p:sldId id="1161" r:id="rId47"/>
    <p:sldId id="1162" r:id="rId48"/>
    <p:sldId id="1163" r:id="rId49"/>
    <p:sldId id="1164" r:id="rId50"/>
    <p:sldId id="1165" r:id="rId51"/>
    <p:sldId id="1166" r:id="rId52"/>
    <p:sldId id="1167" r:id="rId53"/>
    <p:sldId id="1169" r:id="rId54"/>
    <p:sldId id="1168" r:id="rId55"/>
    <p:sldId id="1170" r:id="rId56"/>
    <p:sldId id="1171" r:id="rId57"/>
    <p:sldId id="1172" r:id="rId58"/>
    <p:sldId id="1173" r:id="rId59"/>
    <p:sldId id="1174" r:id="rId60"/>
    <p:sldId id="1076" r:id="rId61"/>
    <p:sldId id="1077" r:id="rId62"/>
    <p:sldId id="289" r:id="rId63"/>
    <p:sldId id="290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4C600"/>
    <a:srgbClr val="FF0000"/>
    <a:srgbClr val="AAEA25"/>
    <a:srgbClr val="6F9500"/>
    <a:srgbClr val="000000"/>
    <a:srgbClr val="00CCFF"/>
    <a:srgbClr val="0099FF"/>
    <a:srgbClr val="C7DC84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4" autoAdjust="0"/>
    <p:restoredTop sz="99825" autoAdjust="0"/>
  </p:normalViewPr>
  <p:slideViewPr>
    <p:cSldViewPr>
      <p:cViewPr varScale="1">
        <p:scale>
          <a:sx n="84" d="100"/>
          <a:sy n="84" d="100"/>
        </p:scale>
        <p:origin x="1286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09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85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jpe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30.10.2021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bg-BG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8610600" cy="54102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b="1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>
              <a:buClr>
                <a:schemeClr val="accent1">
                  <a:lumMod val="75000"/>
                </a:schemeClr>
              </a:buClr>
              <a:defRPr lang="en-US" sz="2000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bg-BG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894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373680"/>
            <a:ext cx="8610600" cy="6408120"/>
          </a:xfrm>
        </p:spPr>
        <p:txBody>
          <a:bodyPr/>
          <a:lstStyle>
            <a:lvl1pPr>
              <a:defRPr lang="en-US" sz="2800" b="1" kern="1200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>
              <a:buClr>
                <a:schemeClr val="bg2">
                  <a:lumMod val="50000"/>
                </a:schemeClr>
              </a:buClr>
              <a:defRPr sz="200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marL="6858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81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85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Snip Single Corner Rectangle 4"/>
          <p:cNvSpPr/>
          <p:nvPr userDrawn="1"/>
        </p:nvSpPr>
        <p:spPr>
          <a:xfrm flipH="1" flipV="1">
            <a:off x="890084" y="2505929"/>
            <a:ext cx="7796716" cy="3704864"/>
          </a:xfrm>
          <a:prstGeom prst="snip1Rect">
            <a:avLst>
              <a:gd name="adj" fmla="val 10229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033265" y="2665060"/>
            <a:ext cx="7501135" cy="20846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52388" indent="0">
              <a:buNone/>
              <a:defRPr lang="bg-BG" sz="4000" b="0" cap="none" baseline="0" dirty="0">
                <a:solidFill>
                  <a:schemeClr val="tx1"/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2510" y="4749747"/>
            <a:ext cx="7501890" cy="1274011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457200" indent="-457200">
              <a:buFontTx/>
              <a:buNone/>
              <a:defRPr lang="en-US" sz="2800" b="0" cap="none" baseline="0" dirty="0">
                <a:solidFill>
                  <a:srgbClr val="006600"/>
                </a:solidFill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Snip Single Corner Rectangle 45"/>
          <p:cNvSpPr/>
          <p:nvPr/>
        </p:nvSpPr>
        <p:spPr>
          <a:xfrm flipH="1" flipV="1">
            <a:off x="1865551" y="-21511"/>
            <a:ext cx="6668849" cy="4885059"/>
          </a:xfrm>
          <a:prstGeom prst="snip1Rect">
            <a:avLst>
              <a:gd name="adj" fmla="val 7714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1200" y="1905000"/>
            <a:ext cx="6440634" cy="2209799"/>
          </a:xfrm>
        </p:spPr>
        <p:txBody>
          <a:bodyPr anchor="t">
            <a:noAutofit/>
          </a:bodyPr>
          <a:lstStyle>
            <a:lvl1pPr>
              <a:defRPr lang="en-US" sz="4400" b="0" kern="1200" dirty="0">
                <a:solidFill>
                  <a:srgbClr val="006600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72" name="Title 1"/>
          <p:cNvSpPr txBox="1">
            <a:spLocks/>
          </p:cNvSpPr>
          <p:nvPr userDrawn="1"/>
        </p:nvSpPr>
        <p:spPr>
          <a:xfrm>
            <a:off x="2288461" y="4478669"/>
            <a:ext cx="6133373" cy="321931"/>
          </a:xfrm>
          <a:prstGeom prst="rect">
            <a:avLst/>
          </a:prstGeom>
          <a:effectLst>
            <a:outerShdw blurRad="50800" algn="ctr" rotWithShape="0">
              <a:prstClr val="black">
                <a:alpha val="20000"/>
              </a:prstClr>
            </a:outerShdw>
          </a:effectLst>
        </p:spPr>
        <p:txBody>
          <a:bodyPr vert="horz" wrap="none" lIns="91440" tIns="45720" rIns="91440" bIns="45720" rtlCol="0">
            <a:noAutofit/>
          </a:bodyPr>
          <a:lstStyle>
            <a:lvl1pPr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000" b="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63500" algn="ctr" rotWithShape="0">
                    <a:srgbClr val="003300">
                      <a:alpha val="50000"/>
                    </a:srgbClr>
                  </a:outerShdw>
                </a:effectLst>
                <a:ea typeface="+mj-ea"/>
                <a:cs typeface="Times New Roman"/>
              </a:defRPr>
            </a:lvl1pPr>
            <a:lvl2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2pPr>
            <a:lvl3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3pPr>
            <a:lvl4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4pPr>
            <a:lvl5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baseline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5pPr>
            <a:lvl6pPr marL="1517904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6pPr>
            <a:lvl7pPr marL="1719072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7pPr>
            <a:lvl8pPr marL="1920240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8pPr>
            <a:lvl9pPr marL="2121408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9pPr>
          </a:lstStyle>
          <a:p>
            <a:pPr algn="r"/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проф. П. Бойчев ● КИТ ● ФМИ ● СУ ●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20</a:t>
            </a:r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21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981200" y="1106795"/>
            <a:ext cx="6466241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>
              <a:buNone/>
              <a:defRPr lang="en-US" sz="3600" b="0" smtClean="0">
                <a:ln>
                  <a:solidFill>
                    <a:schemeClr val="tx1"/>
                  </a:solidFill>
                </a:ln>
                <a:solidFill>
                  <a:srgbClr val="003300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>
              <a:defRPr lang="en-US" sz="1800" smtClean="0">
                <a:solidFill>
                  <a:schemeClr val="tx2"/>
                </a:solidFill>
              </a:defRPr>
            </a:lvl2pPr>
            <a:lvl3pPr>
              <a:defRPr lang="en-US" sz="1800" smtClean="0">
                <a:solidFill>
                  <a:schemeClr val="tx2"/>
                </a:solidFill>
              </a:defRPr>
            </a:lvl3pPr>
            <a:lvl4pPr>
              <a:defRPr lang="en-US" smtClean="0">
                <a:solidFill>
                  <a:schemeClr val="tx2"/>
                </a:solidFill>
              </a:defRPr>
            </a:lvl4pPr>
            <a:lvl5pPr>
              <a:defRPr lang="bg-BG" sz="1800">
                <a:solidFill>
                  <a:schemeClr val="tx2"/>
                </a:solidFill>
              </a:defRPr>
            </a:lvl5pPr>
          </a:lstStyle>
          <a:p>
            <a:pPr marL="0" lvl="0">
              <a:spcBef>
                <a:spcPct val="0"/>
              </a:spcBef>
            </a:pPr>
            <a:r>
              <a:rPr lang="en-US" dirty="0"/>
              <a:t>Click to edit Master text styles</a:t>
            </a:r>
            <a:endParaRPr lang="bg-BG" dirty="0"/>
          </a:p>
        </p:txBody>
      </p:sp>
      <p:sp>
        <p:nvSpPr>
          <p:cNvPr id="74" name="Snip Single Corner Rectangle 73"/>
          <p:cNvSpPr/>
          <p:nvPr userDrawn="1"/>
        </p:nvSpPr>
        <p:spPr>
          <a:xfrm flipH="1" flipV="1">
            <a:off x="2302463" y="4900020"/>
            <a:ext cx="6231936" cy="89423"/>
          </a:xfrm>
          <a:prstGeom prst="snip1Rect">
            <a:avLst>
              <a:gd name="adj" fmla="val 50000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407332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nip Diagonal Corner Rectangle 3"/>
          <p:cNvSpPr/>
          <p:nvPr/>
        </p:nvSpPr>
        <p:spPr>
          <a:xfrm>
            <a:off x="66260" y="72888"/>
            <a:ext cx="8993004" cy="6705600"/>
          </a:xfrm>
          <a:prstGeom prst="snip2DiagRect">
            <a:avLst>
              <a:gd name="adj1" fmla="val 0"/>
              <a:gd name="adj2" fmla="val 579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912" y="228600"/>
            <a:ext cx="8661288" cy="648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00514" y="1371600"/>
            <a:ext cx="8505314" cy="5391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-6671" y="6492875"/>
            <a:ext cx="640379" cy="365125"/>
          </a:xfrm>
          <a:prstGeom prst="rect">
            <a:avLst/>
          </a:prstGeom>
        </p:spPr>
        <p:txBody>
          <a:bodyPr vert="horz" lIns="45720" tIns="91440" rIns="0" bIns="0" rtlCol="0" anchor="ctr"/>
          <a:lstStyle>
            <a:lvl1pPr algn="l">
              <a:defRPr lang="bg-BG" sz="1200" b="1" cap="none" spc="0" smtClean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fld id="{C2B91535-A786-4613-A807-A416A35B3377}" type="slidenum">
              <a:rPr lang="bg-BG" smtClean="0"/>
              <a:pPr/>
              <a:t>‹#›</a:t>
            </a:fld>
            <a:endParaRPr lang="bg-BG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2" r:id="rId4"/>
    <p:sldLayoutId id="2147483803" r:id="rId5"/>
    <p:sldLayoutId id="2147483793" r:id="rId6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US" sz="4000" kern="1200" dirty="0">
          <a:solidFill>
            <a:srgbClr val="003300"/>
          </a:solidFill>
          <a:effectLst>
            <a:outerShdw blurRad="63500" algn="ctr" rotWithShape="0">
              <a:srgbClr val="0033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28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rgbClr val="339933"/>
        </a:buClr>
        <a:buSzPct val="100000"/>
        <a:buFont typeface="Times New Roman" panose="02020603050405020304" pitchFamily="18" charset="0"/>
        <a:buChar char="●"/>
        <a:defRPr lang="en-US" sz="2400" kern="1200" dirty="0" smtClean="0">
          <a:solidFill>
            <a:srgbClr val="006600"/>
          </a:solidFill>
          <a:effectLst>
            <a:outerShdw blurRad="63500" algn="ctr" rotWithShape="0">
              <a:srgbClr val="339933">
                <a:alpha val="40000"/>
              </a:srgbClr>
            </a:outerShdw>
          </a:effectLst>
          <a:latin typeface="+mn-lt"/>
          <a:ea typeface="+mn-ea"/>
          <a:cs typeface="+mn-cs"/>
        </a:defRPr>
      </a:lvl2pPr>
      <a:lvl3pPr marL="685800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Tx/>
        <a:buNone/>
        <a:defRPr lang="en-US" sz="20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896112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18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097280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1600" kern="1200" baseline="0" dirty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Example%203%20-%20Combined%20texture" TargetMode="External"/><Relationship Id="rId2" Type="http://schemas.openxmlformats.org/officeDocument/2006/relationships/hyperlink" Target="http://localhost/Example%203%20-%20Combined%20texture/Example%202003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Example%204%20-%20Texture%20matrix" TargetMode="External"/><Relationship Id="rId2" Type="http://schemas.openxmlformats.org/officeDocument/2006/relationships/hyperlink" Target="http://localhost/Example%204%20-%20Texture%20matrix/Example%202004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Example%205%20-%20Texture%20on%20cylinder" TargetMode="External"/><Relationship Id="rId2" Type="http://schemas.openxmlformats.org/officeDocument/2006/relationships/hyperlink" Target="http://localhost/Example%205%20-%20Texture%20on%20cylinder/Example%202005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Example%206%20-%20Texture%20on%20sphere" TargetMode="External"/><Relationship Id="rId2" Type="http://schemas.openxmlformats.org/officeDocument/2006/relationships/hyperlink" Target="http://localhost/Example%206%20-%20Texture%20on%20sphere/Example%202006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Example%207%20-%20Planet%20Earth" TargetMode="External"/><Relationship Id="rId2" Type="http://schemas.openxmlformats.org/officeDocument/2006/relationships/hyperlink" Target="http://localhost/Example%207%20-%20Planet%20Earth/Example%202007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Example%208%20-%20Specular%20oceans" TargetMode="External"/><Relationship Id="rId2" Type="http://schemas.openxmlformats.org/officeDocument/2006/relationships/hyperlink" Target="http://localhost/Example%208%20-%20Specular%20oceans/Example%202008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Example%209%20-%20Ocean%20waves" TargetMode="External"/><Relationship Id="rId2" Type="http://schemas.openxmlformats.org/officeDocument/2006/relationships/hyperlink" Target="http://localhost/Example%209%20-%20Ocean%20waves/Example%202009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Example%2010%20-%20Cubic%20texture" TargetMode="External"/><Relationship Id="rId7" Type="http://schemas.openxmlformats.org/officeDocument/2006/relationships/image" Target="../media/image47.png"/><Relationship Id="rId2" Type="http://schemas.openxmlformats.org/officeDocument/2006/relationships/hyperlink" Target="http://localhost/Example%2010%20-%20Cubic%20texture/Example%202010.html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Example%201%20-%20Multiple%20textures" TargetMode="External"/><Relationship Id="rId2" Type="http://schemas.openxmlformats.org/officeDocument/2006/relationships/hyperlink" Target="http://localhost/Example%201%20-%20Multiple%20textures/Example%202001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Example%202%20-%20Texture%20change" TargetMode="External"/><Relationship Id="rId2" Type="http://schemas.openxmlformats.org/officeDocument/2006/relationships/hyperlink" Target="http://localhost/Example%202%20-%20Texture%20change/Example%202002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Текстури</a:t>
            </a:r>
            <a:r>
              <a:rPr lang="en-US" dirty="0"/>
              <a:t> II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Тема №</a:t>
            </a:r>
            <a:r>
              <a:rPr lang="en-US" dirty="0"/>
              <a:t>20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66791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Обединяване на текстури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Идея</a:t>
            </a:r>
          </a:p>
          <a:p>
            <a:pPr lvl="1"/>
            <a:r>
              <a:rPr lang="bg-BG" dirty="0"/>
              <a:t>Вместо няколко текстури да ползваме една</a:t>
            </a:r>
          </a:p>
          <a:p>
            <a:pPr lvl="1"/>
            <a:r>
              <a:rPr lang="bg-BG" dirty="0"/>
              <a:t>Обща текстура с няколко </a:t>
            </a:r>
            <a:r>
              <a:rPr lang="bg-BG" dirty="0" err="1"/>
              <a:t>подтекстури</a:t>
            </a:r>
            <a:endParaRPr lang="bg-BG" dirty="0"/>
          </a:p>
          <a:p>
            <a:pPr lvl="1"/>
            <a:r>
              <a:rPr lang="bg-BG" dirty="0"/>
              <a:t>Могат да са аранжирани в квадрат, в последователна редица и по какъвто си изберем друг начин</a:t>
            </a:r>
          </a:p>
        </p:txBody>
      </p:sp>
      <p:pic>
        <p:nvPicPr>
          <p:cNvPr id="4" name="Picture 2" descr="D:\Pavel\Courses\MATERIALS\Course.WebGL 2015-16\Lectures\WebGL-20 Textures II\Example 1 - Multiple textures\textur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3434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D:\Pavel\Courses\MATERIALS\Course.WebGL 2015-16\Lectures\WebGL-20 Textures II\Example 1 - Multiple textures\texture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3434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:\Pavel\Courses\MATERIALS\Course.WebGL 2015-16\Lectures\WebGL-20 Textures II\Example 1 - Multiple textures\texture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43434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D:\Pavel\Courses\MATERIALS\Course.WebGL 2015-16\Lectures\WebGL-20 Textures II\Example 1 - Multiple textures\texture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43434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Pavel\Courses\MATERIALS\Course.WebGL 2015-16\Lectures\WebGL-20 Textures II\Example 1 - Multiple textures\textur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862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D:\Pavel\Courses\MATERIALS\Course.WebGL 2015-16\Lectures\WebGL-20 Textures II\Example 1 - Multiple textures\texture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8862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D:\Pavel\Courses\MATERIALS\Course.WebGL 2015-16\Lectures\WebGL-20 Textures II\Example 1 - Multiple textures\texture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006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5" descr="D:\Pavel\Courses\MATERIALS\Course.WebGL 2015-16\Lectures\WebGL-20 Textures II\Example 1 - Multiple textures\texture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8006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ight Arrow 11"/>
          <p:cNvSpPr/>
          <p:nvPr/>
        </p:nvSpPr>
        <p:spPr>
          <a:xfrm>
            <a:off x="5410200" y="4649624"/>
            <a:ext cx="304800" cy="30195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9200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Достъп до </a:t>
            </a:r>
            <a:r>
              <a:rPr lang="bg-BG" dirty="0" err="1"/>
              <a:t>подтекстурите</a:t>
            </a:r>
            <a:endParaRPr lang="bg-BG" dirty="0"/>
          </a:p>
          <a:p>
            <a:pPr lvl="1"/>
            <a:r>
              <a:rPr lang="bg-BG" dirty="0"/>
              <a:t>Избор на </a:t>
            </a:r>
            <a:r>
              <a:rPr lang="bg-BG" dirty="0" err="1"/>
              <a:t>подтекстура</a:t>
            </a:r>
            <a:r>
              <a:rPr lang="bg-BG" dirty="0"/>
              <a:t> чрез </a:t>
            </a:r>
            <a:r>
              <a:rPr lang="bg-BG" dirty="0" err="1"/>
              <a:t>текстурните</a:t>
            </a:r>
            <a:r>
              <a:rPr lang="bg-BG" dirty="0"/>
              <a:t> координати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743200" y="2057400"/>
            <a:ext cx="3657600" cy="3657600"/>
            <a:chOff x="6096000" y="3429000"/>
            <a:chExt cx="1828800" cy="1828800"/>
          </a:xfrm>
        </p:grpSpPr>
        <p:pic>
          <p:nvPicPr>
            <p:cNvPr id="3" name="Picture 2" descr="D:\Pavel\Courses\MATERIALS\Course.WebGL 2015-16\Lectures\WebGL-20 Textures II\Example 1 - Multiple textures\texture1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429000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3" descr="D:\Pavel\Courses\MATERIALS\Course.WebGL 2015-16\Lectures\WebGL-20 Textures II\Example 1 - Multiple textures\texture2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0400" y="3429000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D:\Pavel\Courses\MATERIALS\Course.WebGL 2015-16\Lectures\WebGL-20 Textures II\Example 1 - Multiple textures\texture3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343400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D:\Pavel\Courses\MATERIALS\Course.WebGL 2015-16\Lectures\WebGL-20 Textures II\Example 1 - Multiple textures\texture4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0400" y="4343400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" name="Straight Arrow Connector 7"/>
          <p:cNvCxnSpPr/>
          <p:nvPr/>
        </p:nvCxnSpPr>
        <p:spPr>
          <a:xfrm>
            <a:off x="2590800" y="5738283"/>
            <a:ext cx="4343400" cy="1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  <a:effectLst>
            <a:outerShdw blurRad="50800" dir="5400000" algn="ctr" rotWithShape="0">
              <a:schemeClr val="bg1">
                <a:lumMod val="5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83540" y="1540824"/>
            <a:ext cx="0" cy="4402776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  <a:effectLst>
            <a:outerShdw blurRad="50800" dir="5400000" algn="ctr" rotWithShape="0">
              <a:schemeClr val="bg1">
                <a:lumMod val="5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75929" y="5476673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endParaRPr lang="bg-BG" sz="28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95600" y="1398494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endParaRPr lang="bg-BG" sz="28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28800" y="575893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(0,</a:t>
            </a:r>
            <a:r>
              <a:rPr lang="bg-BG" dirty="0" err="1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00800" y="169471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(1,</a:t>
            </a:r>
            <a:r>
              <a:rPr lang="bg-BG" dirty="0" err="1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00800" y="370153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(1,0.5)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114800" y="168806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(0.5,1)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28800" y="370153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(0,</a:t>
            </a:r>
            <a:r>
              <a:rPr lang="bg-BG" dirty="0" err="1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.5)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14800" y="577236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(0.5,0)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28800" y="16898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(0,1)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00800" y="577236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(1,0)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802131" y="3392284"/>
            <a:ext cx="1539737" cy="987832"/>
          </a:xfrm>
          <a:prstGeom prst="rect">
            <a:avLst/>
          </a:prstGeom>
          <a:solidFill>
            <a:srgbClr val="FFFFFF"/>
          </a:solidFill>
          <a:effectLst>
            <a:softEdge rad="317500"/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(0.5,0.5)</a:t>
            </a:r>
          </a:p>
        </p:txBody>
      </p:sp>
    </p:spTree>
    <p:extLst>
      <p:ext uri="{BB962C8B-B14F-4D97-AF65-F5344CB8AC3E}">
        <p14:creationId xmlns:p14="http://schemas.microsoft.com/office/powerpoint/2010/main" val="941590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Център на текстурата </a:t>
            </a:r>
            <a:r>
              <a:rPr lang="en-US" b="1" dirty="0" err="1"/>
              <a:t>texCenter</a:t>
            </a:r>
            <a:r>
              <a:rPr lang="bg-BG" dirty="0"/>
              <a:t> в </a:t>
            </a:r>
            <a:r>
              <a:rPr lang="bg-BG" dirty="0" err="1"/>
              <a:t>шейдъра</a:t>
            </a:r>
            <a:r>
              <a:rPr lang="bg-BG" dirty="0"/>
              <a:t> за фрагменти</a:t>
            </a:r>
          </a:p>
          <a:p>
            <a:pPr lvl="1"/>
            <a:r>
              <a:rPr lang="bg-BG" dirty="0" err="1"/>
              <a:t>Текстурните</a:t>
            </a:r>
            <a:r>
              <a:rPr lang="bg-BG" dirty="0"/>
              <a:t> координати вече зависят от </a:t>
            </a:r>
            <a:r>
              <a:rPr lang="bg-BG" dirty="0" err="1"/>
              <a:t>текстурните</a:t>
            </a:r>
            <a:r>
              <a:rPr lang="bg-BG" dirty="0"/>
              <a:t> координати във върховете</a:t>
            </a:r>
            <a:r>
              <a:rPr lang="en-US" dirty="0"/>
              <a:t> </a:t>
            </a:r>
            <a:r>
              <a:rPr lang="en-US" b="1" dirty="0" err="1"/>
              <a:t>vST</a:t>
            </a:r>
            <a:r>
              <a:rPr lang="bg-BG" dirty="0"/>
              <a:t>, мащаба </a:t>
            </a:r>
            <a:r>
              <a:rPr lang="en-US" b="1" dirty="0" err="1"/>
              <a:t>uTexScale</a:t>
            </a:r>
            <a:r>
              <a:rPr lang="en-US" dirty="0"/>
              <a:t> </a:t>
            </a:r>
            <a:r>
              <a:rPr lang="bg-BG" dirty="0"/>
              <a:t>и центъра</a:t>
            </a:r>
            <a:r>
              <a:rPr lang="en-US" dirty="0"/>
              <a:t> </a:t>
            </a:r>
            <a:r>
              <a:rPr lang="en-US" b="1" dirty="0" err="1"/>
              <a:t>uTexCenter</a:t>
            </a:r>
            <a:endParaRPr lang="bg-BG" b="1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endParaRPr lang="bg-BG" dirty="0"/>
          </a:p>
          <a:p>
            <a:pPr lvl="1"/>
            <a:r>
              <a:rPr lang="bg-BG" dirty="0"/>
              <a:t>Център на текстурата в </a:t>
            </a:r>
            <a:r>
              <a:rPr lang="en-US" b="1" dirty="0"/>
              <a:t>Cube</a:t>
            </a:r>
            <a:endParaRPr lang="bg-BG" b="1" dirty="0"/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3886200"/>
            <a:ext cx="8534400" cy="2667000"/>
          </a:xfrm>
          <a:prstGeom prst="snip2DiagRect">
            <a:avLst>
              <a:gd name="adj1" fmla="val 0"/>
              <a:gd name="adj2" fmla="val 9869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 = function(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center,size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texCenter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[0,0]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Cube.prototype.draw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uniform2fv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uTexCenter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,this.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texCenter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Snip Diagonal Corner Rectangle 4"/>
          <p:cNvSpPr/>
          <p:nvPr/>
        </p:nvSpPr>
        <p:spPr>
          <a:xfrm>
            <a:off x="304800" y="2286000"/>
            <a:ext cx="8534400" cy="990600"/>
          </a:xfrm>
          <a:prstGeom prst="snip2DiagRect">
            <a:avLst>
              <a:gd name="adj1" fmla="val 0"/>
              <a:gd name="adj2" fmla="val 16481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float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uTexScale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vec2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uTexCenter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texCol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texture2D(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uSampler,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vST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uTexScale+uTexCenter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71559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Смяна на текстурата</a:t>
            </a:r>
          </a:p>
          <a:p>
            <a:pPr lvl="1"/>
            <a:r>
              <a:rPr lang="bg-BG" dirty="0"/>
              <a:t>Четирите </a:t>
            </a:r>
            <a:r>
              <a:rPr lang="bg-BG" dirty="0" err="1"/>
              <a:t>подтекстури</a:t>
            </a:r>
            <a:r>
              <a:rPr lang="bg-BG" dirty="0"/>
              <a:t> са</a:t>
            </a:r>
            <a:r>
              <a:rPr lang="en-US" dirty="0"/>
              <a:t>:</a:t>
            </a:r>
            <a:endParaRPr lang="bg-BG" dirty="0"/>
          </a:p>
          <a:p>
            <a:pPr lvl="1"/>
            <a:endParaRPr lang="bg-BG" b="1" dirty="0"/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5410200"/>
            <a:ext cx="8534400" cy="1143000"/>
          </a:xfrm>
          <a:prstGeom prst="snip2DiagRect">
            <a:avLst>
              <a:gd name="adj1" fmla="val 0"/>
              <a:gd name="adj2" fmla="val 23987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Math.round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(time)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%4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cube.texScale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0.5;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cube.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texCenter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(i%2)/2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&gt;&gt;1)/2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853634"/>
              </p:ext>
            </p:extLst>
          </p:nvPr>
        </p:nvGraphicFramePr>
        <p:xfrm>
          <a:off x="3175000" y="1397000"/>
          <a:ext cx="2795494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7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77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texCenter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texScale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[0.0, 0.0]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0.5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[0.0, 0.5]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0.5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[0.5,</a:t>
                      </a:r>
                      <a:r>
                        <a:rPr lang="en-US" sz="2000" kern="1200" baseline="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 0.0]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0.5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[0.5, 0.5]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0.5</a:t>
                      </a:r>
                      <a:endParaRPr lang="bg-BG" sz="2000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128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4098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457200"/>
            <a:ext cx="60483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6274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/>
              <a:t>Текстурна</a:t>
            </a:r>
            <a:r>
              <a:rPr lang="bg-BG" dirty="0"/>
              <a:t> матрица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err="1"/>
              <a:t>Текстурни</a:t>
            </a:r>
            <a:r>
              <a:rPr lang="bg-BG" dirty="0"/>
              <a:t> координати</a:t>
            </a:r>
          </a:p>
          <a:p>
            <a:pPr lvl="1"/>
            <a:r>
              <a:rPr lang="bg-BG" dirty="0"/>
              <a:t>Са координати в </a:t>
            </a:r>
            <a:r>
              <a:rPr lang="en-US" dirty="0"/>
              <a:t>2D</a:t>
            </a:r>
          </a:p>
          <a:p>
            <a:pPr lvl="1"/>
            <a:r>
              <a:rPr lang="bg-BG" dirty="0"/>
              <a:t>Подлежат на матрични трансформации</a:t>
            </a:r>
          </a:p>
          <a:p>
            <a:pPr lvl="1"/>
            <a:endParaRPr lang="bg-BG" dirty="0"/>
          </a:p>
          <a:p>
            <a:r>
              <a:rPr lang="bg-BG" dirty="0"/>
              <a:t>Трансформации</a:t>
            </a:r>
          </a:p>
          <a:p>
            <a:pPr lvl="1"/>
            <a:r>
              <a:rPr lang="bg-BG" dirty="0"/>
              <a:t>Променят шарката на текстурата върху обект</a:t>
            </a:r>
          </a:p>
          <a:p>
            <a:pPr marL="914400" lvl="2"/>
            <a:r>
              <a:rPr lang="bg-BG" b="1" dirty="0"/>
              <a:t>Транслация</a:t>
            </a:r>
            <a:r>
              <a:rPr lang="bg-BG" dirty="0"/>
              <a:t> – шарката на текстурата се плъзга</a:t>
            </a:r>
          </a:p>
          <a:p>
            <a:pPr marL="914400" lvl="2"/>
            <a:r>
              <a:rPr lang="bg-BG" b="1" dirty="0"/>
              <a:t>Мащабиране</a:t>
            </a:r>
            <a:r>
              <a:rPr lang="bg-BG" dirty="0"/>
              <a:t> – смалява се или се увеличава</a:t>
            </a:r>
          </a:p>
          <a:p>
            <a:pPr marL="914400" lvl="2"/>
            <a:r>
              <a:rPr lang="bg-BG" b="1" dirty="0"/>
              <a:t>Въртене</a:t>
            </a:r>
            <a:r>
              <a:rPr lang="bg-BG" dirty="0"/>
              <a:t> – завърта се около някоя своя точка</a:t>
            </a:r>
          </a:p>
          <a:p>
            <a:pPr lvl="1"/>
            <a:r>
              <a:rPr lang="bg-BG" dirty="0" err="1"/>
              <a:t>Текстурните</a:t>
            </a:r>
            <a:r>
              <a:rPr lang="bg-BG" dirty="0"/>
              <a:t> матрици са </a:t>
            </a:r>
            <a:r>
              <a:rPr lang="en-US" dirty="0"/>
              <a:t>3x3</a:t>
            </a:r>
            <a:r>
              <a:rPr lang="bg-BG" dirty="0"/>
              <a:t> (2</a:t>
            </a:r>
            <a:r>
              <a:rPr lang="en-US" dirty="0"/>
              <a:t>D</a:t>
            </a:r>
            <a:r>
              <a:rPr lang="bg-BG" dirty="0"/>
              <a:t> хомогенни координати)</a:t>
            </a:r>
            <a:endParaRPr lang="en-US" dirty="0"/>
          </a:p>
          <a:p>
            <a:pPr marL="914400" lvl="2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22890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Оригинална шарка</a:t>
            </a:r>
          </a:p>
          <a:p>
            <a:pPr lvl="1"/>
            <a:r>
              <a:rPr lang="bg-BG" dirty="0"/>
              <a:t>Генериране на оригинална шарка с единична матрица</a:t>
            </a:r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2"/>
            <a:endParaRPr lang="bg-BG" dirty="0"/>
          </a:p>
          <a:p>
            <a:pPr lvl="1"/>
            <a:endParaRPr lang="bg-BG" dirty="0"/>
          </a:p>
          <a:p>
            <a:r>
              <a:rPr lang="bg-BG" dirty="0"/>
              <a:t>Смаляване/увеличаване на шарка</a:t>
            </a:r>
          </a:p>
          <a:p>
            <a:pPr lvl="1"/>
            <a:r>
              <a:rPr lang="bg-BG" dirty="0"/>
              <a:t>Мащабиране на матрица </a:t>
            </a:r>
            <a:r>
              <a:rPr lang="en-US" b="1" dirty="0"/>
              <a:t>m</a:t>
            </a:r>
            <a:r>
              <a:rPr lang="en-US" dirty="0"/>
              <a:t> </a:t>
            </a:r>
            <a:r>
              <a:rPr lang="bg-BG" dirty="0"/>
              <a:t>(3</a:t>
            </a:r>
            <a:r>
              <a:rPr lang="en-US" dirty="0"/>
              <a:t>D</a:t>
            </a:r>
            <a:r>
              <a:rPr lang="bg-BG" dirty="0"/>
              <a:t>) по вектор </a:t>
            </a:r>
            <a:r>
              <a:rPr lang="en-US" b="1" dirty="0"/>
              <a:t>v</a:t>
            </a:r>
            <a:r>
              <a:rPr lang="bg-BG" dirty="0"/>
              <a:t> (2</a:t>
            </a:r>
            <a:r>
              <a:rPr lang="en-US" dirty="0"/>
              <a:t>D)</a:t>
            </a:r>
            <a:endParaRPr lang="bg-BG" dirty="0"/>
          </a:p>
          <a:p>
            <a:pPr lvl="1"/>
            <a:r>
              <a:rPr lang="bg-BG" dirty="0"/>
              <a:t>Мащаб = брой копия на текстурата, т.е. увеличаване на мащаба намалява размера на шарката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4343400"/>
            <a:ext cx="8534400" cy="2209800"/>
          </a:xfrm>
          <a:prstGeom prst="snip2DiagRect">
            <a:avLst>
              <a:gd name="adj1" fmla="val 0"/>
              <a:gd name="adj2" fmla="val 1172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texScale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m,v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m[0] </a:t>
            </a:r>
            <a:r>
              <a:rPr lang="bg-BG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v[0];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m[1] </a:t>
            </a:r>
            <a:r>
              <a:rPr lang="bg-BG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v[0];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m[3] </a:t>
            </a:r>
            <a:r>
              <a:rPr lang="bg-BG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v[1];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m[4] </a:t>
            </a:r>
            <a:r>
              <a:rPr lang="bg-BG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v[1];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0318" y="1371600"/>
            <a:ext cx="8534400" cy="1219200"/>
          </a:xfrm>
          <a:prstGeom prst="snip2DiagRect">
            <a:avLst>
              <a:gd name="adj1" fmla="val 0"/>
              <a:gd name="adj2" fmla="val 23987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texIdentity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new Float32Array([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1,0,0,0,1,0,0,0,1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35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Плъзгане на шарка</a:t>
            </a:r>
          </a:p>
          <a:p>
            <a:pPr lvl="1"/>
            <a:r>
              <a:rPr lang="bg-BG" dirty="0"/>
              <a:t>Транслация на матрица </a:t>
            </a:r>
            <a:r>
              <a:rPr lang="en-US" b="1" dirty="0"/>
              <a:t>m</a:t>
            </a:r>
            <a:r>
              <a:rPr lang="en-US" dirty="0"/>
              <a:t> </a:t>
            </a:r>
            <a:r>
              <a:rPr lang="bg-BG" dirty="0"/>
              <a:t>(3</a:t>
            </a:r>
            <a:r>
              <a:rPr lang="en-US" dirty="0"/>
              <a:t>D</a:t>
            </a:r>
            <a:r>
              <a:rPr lang="bg-BG" dirty="0"/>
              <a:t>) по вектор </a:t>
            </a:r>
            <a:r>
              <a:rPr lang="en-US" b="1" dirty="0"/>
              <a:t>v</a:t>
            </a:r>
            <a:r>
              <a:rPr lang="bg-BG" dirty="0"/>
              <a:t> (2</a:t>
            </a:r>
            <a:r>
              <a:rPr lang="en-US" dirty="0"/>
              <a:t>D)</a:t>
            </a:r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2"/>
            <a:endParaRPr lang="bg-BG" dirty="0"/>
          </a:p>
          <a:p>
            <a:pPr lvl="2"/>
            <a:endParaRPr lang="bg-BG" dirty="0"/>
          </a:p>
          <a:p>
            <a:r>
              <a:rPr lang="bg-BG" dirty="0"/>
              <a:t>Въртене на шарка</a:t>
            </a:r>
          </a:p>
          <a:p>
            <a:pPr lvl="1"/>
            <a:r>
              <a:rPr lang="bg-BG" dirty="0"/>
              <a:t>Въртене на матрица </a:t>
            </a:r>
            <a:r>
              <a:rPr lang="en-US" b="1" dirty="0"/>
              <a:t>m</a:t>
            </a:r>
            <a:r>
              <a:rPr lang="en-US" dirty="0"/>
              <a:t> </a:t>
            </a:r>
            <a:r>
              <a:rPr lang="bg-BG" dirty="0"/>
              <a:t>(3</a:t>
            </a:r>
            <a:r>
              <a:rPr lang="en-US" dirty="0"/>
              <a:t>D</a:t>
            </a:r>
            <a:r>
              <a:rPr lang="bg-BG" dirty="0"/>
              <a:t>) по ъгъл </a:t>
            </a:r>
            <a:r>
              <a:rPr lang="en-US" b="1" dirty="0"/>
              <a:t>a</a:t>
            </a:r>
            <a:r>
              <a:rPr lang="bg-BG" dirty="0"/>
              <a:t> (в градуси</a:t>
            </a:r>
            <a:r>
              <a:rPr lang="en-US" dirty="0"/>
              <a:t>)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962400"/>
            <a:ext cx="8534400" cy="2590800"/>
          </a:xfrm>
          <a:prstGeom prst="snip2DiagRect">
            <a:avLst>
              <a:gd name="adj1" fmla="val 0"/>
              <a:gd name="adj2" fmla="val 1084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texRotate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m,a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= radians(a);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Math.sin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= m[0]*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s+m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[3]*c;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m[0]=m[0]*c-m[3]*s;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m[3]=a;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= m[1]*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s+m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[4]*c;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m[1]=m[1]*c-m[4]*s;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m[4]=a;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0318" y="1371600"/>
            <a:ext cx="8534400" cy="1524000"/>
          </a:xfrm>
          <a:prstGeom prst="snip2DiagRect">
            <a:avLst>
              <a:gd name="adj1" fmla="val 0"/>
              <a:gd name="adj2" fmla="val 20272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texTranslate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m,v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m[6] += m[0]*v[0]+m[3]*v[1];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m[7] += m[1]*v[0]+m[4]*v[1];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210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Използване само на една текстура</a:t>
            </a:r>
          </a:p>
          <a:p>
            <a:pPr lvl="1"/>
            <a:r>
              <a:rPr lang="bg-BG" dirty="0"/>
              <a:t>Да се наложи върху кубове по различни начини</a:t>
            </a:r>
          </a:p>
          <a:p>
            <a:pPr lvl="1"/>
            <a:r>
              <a:rPr lang="bg-BG" dirty="0"/>
              <a:t>Да се използва транслация, ротация, мащабиране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122" name="Picture 2" descr="D:\Pavel\Courses\MATERIALS\Course.WebGL 2015-16\Lectures\WebGL-20 Textures II\Example 4 - Texture matrix\crossha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2004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52800" y="5638800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Оригинална текстура</a:t>
            </a:r>
          </a:p>
        </p:txBody>
      </p:sp>
    </p:spTree>
    <p:extLst>
      <p:ext uri="{BB962C8B-B14F-4D97-AF65-F5344CB8AC3E}">
        <p14:creationId xmlns:p14="http://schemas.microsoft.com/office/powerpoint/2010/main" val="2305378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Diagonal Corner Rectangle 1"/>
          <p:cNvSpPr/>
          <p:nvPr/>
        </p:nvSpPr>
        <p:spPr>
          <a:xfrm>
            <a:off x="578224" y="355600"/>
            <a:ext cx="3765176" cy="990600"/>
          </a:xfrm>
          <a:prstGeom prst="snip2DiagRect">
            <a:avLst>
              <a:gd name="adj1" fmla="val 0"/>
              <a:gd name="adj2" fmla="val 1084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texIdentity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texScale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(m,[4,4]);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cube[0].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texMatrix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m;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578224" y="3505200"/>
            <a:ext cx="3765176" cy="1219200"/>
          </a:xfrm>
          <a:prstGeom prst="snip2DiagRect">
            <a:avLst>
              <a:gd name="adj1" fmla="val 0"/>
              <a:gd name="adj2" fmla="val 1084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 =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texIdentity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texTranslate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(m,[0.5,0.5]);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texRotate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(m,45);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texTranslate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(m,[-0.5,-0.5]);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4814048" y="355600"/>
            <a:ext cx="3765176" cy="990600"/>
          </a:xfrm>
          <a:prstGeom prst="snip2DiagRect">
            <a:avLst>
              <a:gd name="adj1" fmla="val 0"/>
              <a:gd name="adj2" fmla="val 1084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texIdentity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texTranslate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(m,[0.5,0.5]);</a:t>
            </a:r>
          </a:p>
        </p:txBody>
      </p:sp>
      <p:sp>
        <p:nvSpPr>
          <p:cNvPr id="5" name="Snip Diagonal Corner Rectangle 4"/>
          <p:cNvSpPr/>
          <p:nvPr/>
        </p:nvSpPr>
        <p:spPr>
          <a:xfrm>
            <a:off x="4814048" y="3505200"/>
            <a:ext cx="3765176" cy="1219200"/>
          </a:xfrm>
          <a:prstGeom prst="snip2DiagRect">
            <a:avLst>
              <a:gd name="adj1" fmla="val 0"/>
              <a:gd name="adj2" fmla="val 1084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 =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texIdentity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texTranslate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(m,[0.5,0]);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texScale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(m,[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0.707,0.707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texRotate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(m,45);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012" y="1498600"/>
            <a:ext cx="16256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012" y="4876800"/>
            <a:ext cx="16256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836" y="1498600"/>
            <a:ext cx="16256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836" y="4876800"/>
            <a:ext cx="16256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5943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В тази лекция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Текстури</a:t>
            </a:r>
          </a:p>
          <a:p>
            <a:pPr lvl="1"/>
            <a:r>
              <a:rPr lang="bg-BG" dirty="0"/>
              <a:t>Множество текстури</a:t>
            </a:r>
          </a:p>
          <a:p>
            <a:pPr lvl="1"/>
            <a:r>
              <a:rPr lang="bg-BG" dirty="0" err="1"/>
              <a:t>Текстурни</a:t>
            </a:r>
            <a:r>
              <a:rPr lang="bg-BG" dirty="0"/>
              <a:t> трансформации</a:t>
            </a:r>
          </a:p>
          <a:p>
            <a:pPr lvl="1"/>
            <a:r>
              <a:rPr lang="bg-BG" dirty="0"/>
              <a:t>Текстура върху цилиндър</a:t>
            </a:r>
            <a:endParaRPr lang="en-US" dirty="0"/>
          </a:p>
          <a:p>
            <a:pPr lvl="1"/>
            <a:r>
              <a:rPr lang="bg-BG" dirty="0"/>
              <a:t>Текстура върху сфера</a:t>
            </a:r>
            <a:endParaRPr lang="en-US" dirty="0"/>
          </a:p>
          <a:p>
            <a:pPr lvl="1"/>
            <a:r>
              <a:rPr lang="bg-BG" dirty="0"/>
              <a:t>Кубична текстура</a:t>
            </a:r>
          </a:p>
        </p:txBody>
      </p:sp>
    </p:spTree>
    <p:extLst>
      <p:ext uri="{BB962C8B-B14F-4D97-AF65-F5344CB8AC3E}">
        <p14:creationId xmlns:p14="http://schemas.microsoft.com/office/powerpoint/2010/main" val="881146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7170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457200"/>
            <a:ext cx="60483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715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Текстура върху цилиндър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4031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Други обекти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Текстури върху други обекти</a:t>
            </a:r>
          </a:p>
          <a:p>
            <a:pPr lvl="1"/>
            <a:r>
              <a:rPr lang="bg-BG" dirty="0"/>
              <a:t>Различни начини на залепяне на текстура</a:t>
            </a:r>
          </a:p>
          <a:p>
            <a:pPr lvl="1"/>
            <a:r>
              <a:rPr lang="bg-BG" dirty="0"/>
              <a:t>Зависят от наличните текстури</a:t>
            </a:r>
          </a:p>
          <a:p>
            <a:pPr lvl="1"/>
            <a:r>
              <a:rPr lang="bg-BG" dirty="0"/>
              <a:t>Зависят от желаните ефекти</a:t>
            </a:r>
          </a:p>
          <a:p>
            <a:pPr lvl="1"/>
            <a:endParaRPr lang="bg-BG" dirty="0"/>
          </a:p>
          <a:p>
            <a:r>
              <a:rPr lang="bg-BG" dirty="0"/>
              <a:t>Проблеми</a:t>
            </a:r>
          </a:p>
          <a:p>
            <a:pPr lvl="1"/>
            <a:r>
              <a:rPr lang="bg-BG" dirty="0"/>
              <a:t>Нужда от различни мащаби за една и съща текстура, наложена върху отделни повърхности на обект</a:t>
            </a:r>
          </a:p>
          <a:p>
            <a:pPr lvl="1"/>
            <a:r>
              <a:rPr lang="bg-BG" dirty="0"/>
              <a:t>Нужда от две или повече текстури за един и същ обект</a:t>
            </a:r>
          </a:p>
          <a:p>
            <a:pPr lvl="1"/>
            <a:r>
              <a:rPr lang="bg-BG" dirty="0"/>
              <a:t>Нужда от съответствие между върхове и </a:t>
            </a:r>
            <a:r>
              <a:rPr lang="bg-BG" dirty="0" err="1"/>
              <a:t>тексели</a:t>
            </a:r>
            <a:r>
              <a:rPr lang="bg-BG" dirty="0"/>
              <a:t>, което не може да се постигне с матрична трансформация</a:t>
            </a:r>
          </a:p>
        </p:txBody>
      </p:sp>
    </p:spTree>
    <p:extLst>
      <p:ext uri="{BB962C8B-B14F-4D97-AF65-F5344CB8AC3E}">
        <p14:creationId xmlns:p14="http://schemas.microsoft.com/office/powerpoint/2010/main" val="776059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Цилиндър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Околна повърхнина</a:t>
            </a:r>
          </a:p>
          <a:p>
            <a:pPr lvl="1"/>
            <a:r>
              <a:rPr lang="bg-BG" dirty="0"/>
              <a:t>Може да се разгъне до правоъгълник</a:t>
            </a:r>
          </a:p>
          <a:p>
            <a:pPr lvl="1"/>
            <a:r>
              <a:rPr lang="bg-BG" dirty="0"/>
              <a:t>Естествено наслагване на текстура</a:t>
            </a:r>
          </a:p>
          <a:p>
            <a:pPr lvl="1"/>
            <a:endParaRPr lang="bg-BG" dirty="0"/>
          </a:p>
        </p:txBody>
      </p:sp>
      <p:sp>
        <p:nvSpPr>
          <p:cNvPr id="11" name="Oval 10"/>
          <p:cNvSpPr/>
          <p:nvPr/>
        </p:nvSpPr>
        <p:spPr>
          <a:xfrm>
            <a:off x="2743200" y="3429000"/>
            <a:ext cx="3657600" cy="914400"/>
          </a:xfrm>
          <a:prstGeom prst="ellipse">
            <a:avLst/>
          </a:prstGeom>
          <a:solidFill>
            <a:srgbClr val="94C600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2" name="Flowchart: Stored Data 11"/>
          <p:cNvSpPr/>
          <p:nvPr/>
        </p:nvSpPr>
        <p:spPr>
          <a:xfrm rot="16200000">
            <a:off x="3200400" y="3429000"/>
            <a:ext cx="2743200" cy="3657600"/>
          </a:xfrm>
          <a:prstGeom prst="flowChartOnlineStorage">
            <a:avLst/>
          </a:prstGeom>
          <a:solidFill>
            <a:srgbClr val="94C600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4" name="Flowchart: Stored Data 13"/>
          <p:cNvSpPr/>
          <p:nvPr/>
        </p:nvSpPr>
        <p:spPr>
          <a:xfrm rot="16200000">
            <a:off x="3200400" y="3358177"/>
            <a:ext cx="2743200" cy="4023360"/>
          </a:xfrm>
          <a:prstGeom prst="flowChartOnlineStorage">
            <a:avLst/>
          </a:prstGeom>
          <a:gradFill flip="none" rotWithShape="1">
            <a:gsLst>
              <a:gs pos="11000">
                <a:schemeClr val="bg1"/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5" name="Oval 14"/>
          <p:cNvSpPr/>
          <p:nvPr/>
        </p:nvSpPr>
        <p:spPr>
          <a:xfrm>
            <a:off x="5257800" y="4227095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6" name="Oval 15"/>
          <p:cNvSpPr/>
          <p:nvPr/>
        </p:nvSpPr>
        <p:spPr>
          <a:xfrm>
            <a:off x="4495800" y="42672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7" name="Oval 16"/>
          <p:cNvSpPr/>
          <p:nvPr/>
        </p:nvSpPr>
        <p:spPr>
          <a:xfrm>
            <a:off x="5943600" y="4090737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8" name="Oval 17"/>
          <p:cNvSpPr/>
          <p:nvPr/>
        </p:nvSpPr>
        <p:spPr>
          <a:xfrm>
            <a:off x="6324600" y="38100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0" name="Oval 19"/>
          <p:cNvSpPr/>
          <p:nvPr/>
        </p:nvSpPr>
        <p:spPr>
          <a:xfrm>
            <a:off x="5915526" y="3533271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2" name="Oval 21"/>
          <p:cNvSpPr/>
          <p:nvPr/>
        </p:nvSpPr>
        <p:spPr>
          <a:xfrm>
            <a:off x="3581400" y="41910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4365896" y="4495800"/>
                <a:ext cx="412292" cy="684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bg-BG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0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5896" y="4495800"/>
                <a:ext cx="412292" cy="68441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5127854" y="4379495"/>
                <a:ext cx="412292" cy="684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1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7854" y="4379495"/>
                <a:ext cx="412292" cy="68441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5813654" y="4267200"/>
                <a:ext cx="412292" cy="684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2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3654" y="4267200"/>
                <a:ext cx="412292" cy="68441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463511" y="3515342"/>
                <a:ext cx="412292" cy="684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3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3511" y="3515342"/>
                <a:ext cx="412292" cy="684418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813654" y="2848853"/>
                <a:ext cx="412292" cy="6844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4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3654" y="2848853"/>
                <a:ext cx="412292" cy="684418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3337640" y="4343400"/>
                <a:ext cx="639919" cy="6798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  <m:r>
                            <m:rPr>
                              <m:nor/>
                            </m:rPr>
                            <a:rPr lang="en-US" sz="2000" b="0" i="0" dirty="0" smtClean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−1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000" dirty="0">
                              <a:effectLst>
                                <a:outerShdw blurRad="63500" algn="ctr" rotWithShape="0">
                                  <a:schemeClr val="tx1">
                                    <a:alpha val="40000"/>
                                  </a:schemeClr>
                                </a:outerShdw>
                              </a:effectLst>
                            </a:rPr>
                            <m:t>n</m:t>
                          </m:r>
                        </m:den>
                      </m:f>
                    </m:oMath>
                  </m:oMathPara>
                </a14:m>
                <a:endParaRPr lang="bg-BG" sz="2000" dirty="0">
                  <a:effectLst>
                    <a:outerShdw blurRad="63500" algn="ctr" rotWithShape="0">
                      <a:schemeClr val="tx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7640" y="4343400"/>
                <a:ext cx="639919" cy="679801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Arc 28"/>
          <p:cNvSpPr/>
          <p:nvPr/>
        </p:nvSpPr>
        <p:spPr>
          <a:xfrm>
            <a:off x="1994647" y="3123827"/>
            <a:ext cx="5190565" cy="1646947"/>
          </a:xfrm>
          <a:prstGeom prst="arc">
            <a:avLst>
              <a:gd name="adj1" fmla="val 9026526"/>
              <a:gd name="adj2" fmla="val 19522423"/>
            </a:avLst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0" name="TextBox 29"/>
          <p:cNvSpPr txBox="1"/>
          <p:nvPr/>
        </p:nvSpPr>
        <p:spPr>
          <a:xfrm>
            <a:off x="1835789" y="3343462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203141" y="3858160"/>
            <a:ext cx="0" cy="2771240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203141" y="3690627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203141" y="6341347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203141" y="4949385"/>
            <a:ext cx="314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4675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 Placeholder 1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Мащаб</a:t>
                </a:r>
                <a:r>
                  <a:rPr lang="en-US" dirty="0"/>
                  <a:t> </a:t>
                </a:r>
                <a:r>
                  <a:rPr lang="bg-BG" dirty="0"/>
                  <a:t>на околната повърхнина</a:t>
                </a:r>
              </a:p>
              <a:p>
                <a:pPr lvl="1"/>
                <a:r>
                  <a:rPr lang="bg-BG" dirty="0"/>
                  <a:t>Наслагваме квадратна текстура</a:t>
                </a:r>
              </a:p>
              <a:p>
                <a:pPr lvl="1"/>
                <a:r>
                  <a:rPr lang="bg-BG" dirty="0"/>
                  <a:t>Искаме визуално да си остане почти квадратна</a:t>
                </a:r>
              </a:p>
              <a:p>
                <a:pPr lvl="1"/>
                <a:r>
                  <a:rPr lang="bg-BG" dirty="0"/>
                  <a:t>Височина </a:t>
                </a:r>
                <a:r>
                  <a:rPr lang="en-US" b="1" dirty="0"/>
                  <a:t>h</a:t>
                </a:r>
                <a:r>
                  <a:rPr lang="en-US" dirty="0"/>
                  <a:t> </a:t>
                </a:r>
                <a:r>
                  <a:rPr lang="bg-BG" dirty="0"/>
                  <a:t>на цилиндъра, вертикален мащаб </a:t>
                </a:r>
                <a:r>
                  <a:rPr lang="en-US" b="1" dirty="0"/>
                  <a:t>k</a:t>
                </a:r>
                <a:r>
                  <a:rPr lang="bg-BG" dirty="0"/>
                  <a:t> (т.е. текстурата е насложена </a:t>
                </a:r>
                <a:r>
                  <a:rPr lang="en-US" b="1" dirty="0"/>
                  <a:t>k</a:t>
                </a:r>
                <a:r>
                  <a:rPr lang="bg-BG" dirty="0"/>
                  <a:t> пъти в </a:t>
                </a:r>
                <a:r>
                  <a:rPr lang="en-US" b="1" dirty="0"/>
                  <a:t>h</a:t>
                </a:r>
                <a:r>
                  <a:rPr lang="en-US" dirty="0"/>
                  <a:t>, </a:t>
                </a:r>
                <a:r>
                  <a:rPr lang="bg-BG" dirty="0"/>
                  <a:t>т.е. е висока </a:t>
                </a:r>
                <a:r>
                  <a:rPr lang="en-US" b="1" dirty="0"/>
                  <a:t>h/k</a:t>
                </a:r>
                <a:r>
                  <a:rPr lang="bg-BG" dirty="0"/>
                  <a:t>)</a:t>
                </a:r>
              </a:p>
              <a:p>
                <a:pPr lvl="1"/>
                <a:r>
                  <a:rPr lang="bg-BG" dirty="0"/>
                  <a:t>За пропорция хоризонтално наслагванията са </a:t>
                </a:r>
                <a:r>
                  <a:rPr lang="bg-BG" b="1" dirty="0"/>
                  <a:t>2</a:t>
                </a:r>
                <a14:m>
                  <m:oMath xmlns:m="http://schemas.openxmlformats.org/officeDocument/2006/math">
                    <m:r>
                      <a:rPr lang="bg-BG" b="1" i="1">
                        <a:latin typeface="Cambria Math"/>
                        <a:ea typeface="Cambria Math"/>
                      </a:rPr>
                      <m:t>𝝅</m:t>
                    </m:r>
                  </m:oMath>
                </a14:m>
                <a:r>
                  <a:rPr lang="en-US" b="1" dirty="0"/>
                  <a:t>rk/h</a:t>
                </a:r>
                <a:endParaRPr lang="bg-BG" b="1" dirty="0"/>
              </a:p>
              <a:p>
                <a:pPr lvl="1"/>
                <a:r>
                  <a:rPr lang="bg-BG" dirty="0"/>
                  <a:t>Трябва да се закръгли до естествено число (защо?)</a:t>
                </a:r>
              </a:p>
              <a:p>
                <a:pPr lvl="1"/>
                <a:endParaRPr lang="bg-BG" dirty="0"/>
              </a:p>
              <a:p>
                <a:r>
                  <a:rPr lang="bg-BG" dirty="0"/>
                  <a:t>Пример</a:t>
                </a:r>
              </a:p>
              <a:p>
                <a:pPr lvl="1"/>
                <a:r>
                  <a:rPr lang="bg-BG" dirty="0"/>
                  <a:t>Цилиндър с радиус </a:t>
                </a:r>
                <a:r>
                  <a:rPr lang="en-US" b="1" dirty="0"/>
                  <a:t>r=</a:t>
                </a:r>
                <a:r>
                  <a:rPr lang="bg-BG" b="1" dirty="0"/>
                  <a:t>5</a:t>
                </a:r>
                <a:r>
                  <a:rPr lang="bg-BG" dirty="0"/>
                  <a:t> и височина </a:t>
                </a:r>
                <a:r>
                  <a:rPr lang="en-US" b="1" dirty="0"/>
                  <a:t>h=</a:t>
                </a:r>
                <a:r>
                  <a:rPr lang="bg-BG" b="1" dirty="0"/>
                  <a:t>2</a:t>
                </a:r>
              </a:p>
              <a:p>
                <a:pPr lvl="1"/>
                <a:r>
                  <a:rPr lang="bg-BG" dirty="0"/>
                  <a:t>Вертикално </a:t>
                </a:r>
                <a:r>
                  <a:rPr lang="en-US" dirty="0"/>
                  <a:t>e</a:t>
                </a:r>
                <a:r>
                  <a:rPr lang="bg-BG" dirty="0"/>
                  <a:t> насложен половин образ, </a:t>
                </a:r>
                <a:r>
                  <a:rPr lang="en-US" b="1" dirty="0"/>
                  <a:t>k</a:t>
                </a:r>
                <a:r>
                  <a:rPr lang="bg-BG" b="1" dirty="0"/>
                  <a:t>=1/2</a:t>
                </a:r>
              </a:p>
              <a:p>
                <a:pPr lvl="1"/>
                <a:r>
                  <a:rPr lang="bg-BG" dirty="0"/>
                  <a:t>Хоризонтално е добре да насложим 2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/>
                        <a:ea typeface="Cambria Math"/>
                      </a:rPr>
                      <m:t>𝜋</m:t>
                    </m:r>
                  </m:oMath>
                </a14:m>
                <a:r>
                  <a:rPr lang="bg-BG" dirty="0"/>
                  <a:t>5</a:t>
                </a:r>
                <a:r>
                  <a:rPr lang="en-US" dirty="0"/>
                  <a:t>/2/</a:t>
                </a:r>
                <a:r>
                  <a:rPr lang="bg-BG" dirty="0"/>
                  <a:t>2</a:t>
                </a:r>
                <a:r>
                  <a:rPr lang="en-US" dirty="0"/>
                  <a:t> </a:t>
                </a:r>
                <a:r>
                  <a:rPr lang="bg-BG" dirty="0">
                    <a:sym typeface="Symbol"/>
                  </a:rPr>
                  <a:t></a:t>
                </a:r>
                <a:r>
                  <a:rPr lang="en-US" dirty="0">
                    <a:sym typeface="Symbol"/>
                  </a:rPr>
                  <a:t> 7.85 </a:t>
                </a:r>
                <a:r>
                  <a:rPr lang="bg-BG" dirty="0">
                    <a:sym typeface="Symbol"/>
                  </a:rPr>
                  <a:t></a:t>
                </a:r>
                <a:r>
                  <a:rPr lang="en-US" dirty="0">
                    <a:sym typeface="Symbol"/>
                  </a:rPr>
                  <a:t> </a:t>
                </a:r>
                <a:r>
                  <a:rPr lang="en-US" dirty="0"/>
                  <a:t>8</a:t>
                </a:r>
                <a:r>
                  <a:rPr lang="bg-BG" dirty="0"/>
                  <a:t> пъти</a:t>
                </a:r>
              </a:p>
            </p:txBody>
          </p:sp>
        </mc:Choice>
        <mc:Fallback>
          <p:sp>
            <p:nvSpPr>
              <p:cNvPr id="2" name="Tex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062" t="-1521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8323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Повърхнина на основа</a:t>
            </a:r>
          </a:p>
          <a:p>
            <a:pPr lvl="1"/>
            <a:r>
              <a:rPr lang="bg-BG" dirty="0"/>
              <a:t>Не може да се разгъне до правоъгълник, без деформация</a:t>
            </a:r>
          </a:p>
          <a:p>
            <a:pPr lvl="1"/>
            <a:r>
              <a:rPr lang="bg-BG" dirty="0"/>
              <a:t>Различни варианти на наслагване, двата най-чести:</a:t>
            </a:r>
          </a:p>
          <a:p>
            <a:pPr marL="914400" lvl="2"/>
            <a:r>
              <a:rPr lang="bg-BG" b="1" dirty="0"/>
              <a:t>Полярно</a:t>
            </a:r>
            <a:r>
              <a:rPr lang="bg-BG" dirty="0"/>
              <a:t> – добро съвпадение с околната шарка, но проблем към центъра на основата</a:t>
            </a:r>
          </a:p>
          <a:p>
            <a:pPr marL="914400" lvl="2"/>
            <a:r>
              <a:rPr lang="bg-BG" b="1" dirty="0"/>
              <a:t>Декартово</a:t>
            </a:r>
            <a:r>
              <a:rPr lang="bg-BG" dirty="0"/>
              <a:t> – без деформация на шарката, но разминаване с околната шарка</a:t>
            </a:r>
          </a:p>
        </p:txBody>
      </p:sp>
      <p:sp>
        <p:nvSpPr>
          <p:cNvPr id="11" name="Oval 10"/>
          <p:cNvSpPr/>
          <p:nvPr/>
        </p:nvSpPr>
        <p:spPr>
          <a:xfrm>
            <a:off x="1219200" y="3285273"/>
            <a:ext cx="2743200" cy="2729180"/>
          </a:xfrm>
          <a:prstGeom prst="ellipse">
            <a:avLst/>
          </a:prstGeom>
          <a:solidFill>
            <a:srgbClr val="94C600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9" name="Arc 28"/>
          <p:cNvSpPr/>
          <p:nvPr/>
        </p:nvSpPr>
        <p:spPr>
          <a:xfrm>
            <a:off x="909693" y="2980430"/>
            <a:ext cx="3357731" cy="3353734"/>
          </a:xfrm>
          <a:prstGeom prst="arc">
            <a:avLst>
              <a:gd name="adj1" fmla="val 5756662"/>
              <a:gd name="adj2" fmla="val 4947757"/>
            </a:avLst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0" name="TextBox 29"/>
          <p:cNvSpPr txBox="1"/>
          <p:nvPr/>
        </p:nvSpPr>
        <p:spPr>
          <a:xfrm>
            <a:off x="2463321" y="6089884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2" name="Straight Arrow Connector 31"/>
          <p:cNvCxnSpPr>
            <a:stCxn id="11" idx="5"/>
          </p:cNvCxnSpPr>
          <p:nvPr/>
        </p:nvCxnSpPr>
        <p:spPr>
          <a:xfrm flipH="1" flipV="1">
            <a:off x="2590800" y="4661355"/>
            <a:ext cx="969868" cy="953419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988984" y="4718284"/>
            <a:ext cx="314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397001" y="5164958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90800" y="4322639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790421" y="6351494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135987" y="638169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Oval 38"/>
          <p:cNvSpPr/>
          <p:nvPr/>
        </p:nvSpPr>
        <p:spPr>
          <a:xfrm>
            <a:off x="5181600" y="3242699"/>
            <a:ext cx="2743200" cy="2729180"/>
          </a:xfrm>
          <a:prstGeom prst="ellipse">
            <a:avLst/>
          </a:prstGeom>
          <a:solidFill>
            <a:srgbClr val="94C600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5181600" y="5971879"/>
            <a:ext cx="2743200" cy="1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881830" y="5951384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597466" y="5983231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80717" y="5992213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5181601" y="3285273"/>
            <a:ext cx="216" cy="2686606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836634" y="4376456"/>
            <a:ext cx="314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830222" y="3085218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46287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Два </a:t>
            </a:r>
            <a:r>
              <a:rPr lang="bg-BG" dirty="0" err="1"/>
              <a:t>текстурирани</a:t>
            </a:r>
            <a:r>
              <a:rPr lang="bg-BG" dirty="0"/>
              <a:t> цилиндъра</a:t>
            </a:r>
          </a:p>
          <a:p>
            <a:pPr lvl="1"/>
            <a:r>
              <a:rPr lang="bg-BG" dirty="0"/>
              <a:t>Единият е широк, но плосък</a:t>
            </a:r>
          </a:p>
          <a:p>
            <a:pPr lvl="1"/>
            <a:r>
              <a:rPr lang="bg-BG" dirty="0"/>
              <a:t>Другият е тесен, но дълъг</a:t>
            </a:r>
          </a:p>
          <a:p>
            <a:pPr lvl="1"/>
            <a:r>
              <a:rPr lang="bg-BG" dirty="0"/>
              <a:t>Шарката да е навсякъде пропорционална</a:t>
            </a:r>
          </a:p>
        </p:txBody>
      </p:sp>
      <p:pic>
        <p:nvPicPr>
          <p:cNvPr id="8194" name="Picture 2" descr="D:\Pavel\Courses\MATERIALS\Course.WebGL 2015-16\Lectures\WebGL-20 Textures II\Example 5 - Texture on cylinder\rustpain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4290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048000" y="6320135"/>
            <a:ext cx="601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Flakey Paint Metal 2, 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предоставена любезно от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</a:rPr>
              <a:t>maxTextures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Автор: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Max Boughen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Всички права запазени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www.maxtextures.com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2637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Нужни са две </a:t>
            </a:r>
            <a:r>
              <a:rPr lang="bg-BG" dirty="0" err="1"/>
              <a:t>текстурни</a:t>
            </a:r>
            <a:r>
              <a:rPr lang="bg-BG" dirty="0"/>
              <a:t> матрици </a:t>
            </a:r>
            <a:r>
              <a:rPr lang="en-US" b="1" dirty="0" err="1"/>
              <a:t>texMatrix</a:t>
            </a:r>
            <a:r>
              <a:rPr lang="bg-BG" dirty="0"/>
              <a:t> и </a:t>
            </a:r>
            <a:r>
              <a:rPr lang="en-US" b="1" dirty="0" err="1"/>
              <a:t>texMatrixBase</a:t>
            </a:r>
            <a:endParaRPr lang="bg-BG" b="1" dirty="0"/>
          </a:p>
          <a:p>
            <a:pPr lvl="1"/>
            <a:r>
              <a:rPr lang="bg-BG" dirty="0"/>
              <a:t>Шарките и на околната повърхнина и на основите са с различни мащаби</a:t>
            </a:r>
          </a:p>
          <a:p>
            <a:pPr lvl="1"/>
            <a:r>
              <a:rPr lang="bg-BG" dirty="0"/>
              <a:t>За всяка от повърхнините избираме съответната матрица</a:t>
            </a:r>
          </a:p>
          <a:p>
            <a:pPr lvl="1"/>
            <a:r>
              <a:rPr lang="en-US" b="1" dirty="0"/>
              <a:t>Cylinder</a:t>
            </a:r>
            <a:r>
              <a:rPr lang="en-US" dirty="0"/>
              <a:t> </a:t>
            </a:r>
            <a:r>
              <a:rPr lang="bg-BG" dirty="0"/>
              <a:t>изпраща матриците до </a:t>
            </a:r>
            <a:r>
              <a:rPr lang="en-US" b="1" dirty="0" err="1"/>
              <a:t>CanonicalCylinder</a:t>
            </a:r>
            <a:r>
              <a:rPr lang="bg-BG" dirty="0"/>
              <a:t>, понеже в каноничния цилиндър се разграничават повърхнините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048000"/>
            <a:ext cx="8534400" cy="3505200"/>
          </a:xfrm>
          <a:prstGeom prst="snip2DiagRect">
            <a:avLst>
              <a:gd name="adj1" fmla="val 0"/>
              <a:gd name="adj2" fmla="val 793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CanonicalCylinder.prototype.draw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function(hollow, texture,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		   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texMatrix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texMatrixBase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(!hollow)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gl.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uniformMatrix3fv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uTexMatrix,false,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texMatrixBase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gl.drawArrays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(gl.TRIANGLE_FAN,0,this.n+2);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gl.drawArrays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(gl.TRIANGLE_FAN,this.n+2,this.n+2);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uniformMatrix3fv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uTexMatrix,false,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texMatrix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gl.drawArrays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(gl.TRIANGLES,2*this.n+4,6*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this.n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5121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err="1"/>
              <a:t>Текстурни</a:t>
            </a:r>
            <a:r>
              <a:rPr lang="bg-BG" dirty="0"/>
              <a:t> координати</a:t>
            </a:r>
          </a:p>
          <a:p>
            <a:pPr lvl="1"/>
            <a:r>
              <a:rPr lang="bg-BG" dirty="0"/>
              <a:t>Избрано е декартово наслагване на текстура</a:t>
            </a:r>
          </a:p>
          <a:p>
            <a:pPr lvl="1"/>
            <a:r>
              <a:rPr lang="bg-BG" dirty="0"/>
              <a:t>За основата центърът е в (0.5, 0.5)</a:t>
            </a:r>
          </a:p>
          <a:p>
            <a:endParaRPr lang="bg-BG" dirty="0"/>
          </a:p>
          <a:p>
            <a:endParaRPr lang="bg-BG" dirty="0"/>
          </a:p>
          <a:p>
            <a:pPr marL="0" indent="-205740"/>
            <a:endParaRPr lang="bg-BG" dirty="0"/>
          </a:p>
          <a:p>
            <a:pPr marL="0" indent="-205740"/>
            <a:endParaRPr lang="bg-BG" dirty="0"/>
          </a:p>
          <a:p>
            <a:pPr lvl="1"/>
            <a:r>
              <a:rPr lang="bg-BG" dirty="0"/>
              <a:t>За околната повърхнина се обхожда от </a:t>
            </a:r>
            <a:r>
              <a:rPr lang="bg-BG" b="1" dirty="0"/>
              <a:t>0/</a:t>
            </a:r>
            <a:r>
              <a:rPr lang="en-US" b="1" dirty="0"/>
              <a:t>n</a:t>
            </a:r>
            <a:r>
              <a:rPr lang="bg-BG" dirty="0"/>
              <a:t> до </a:t>
            </a:r>
            <a:r>
              <a:rPr lang="en-US" b="1" dirty="0"/>
              <a:t>n/n</a:t>
            </a:r>
            <a:endParaRPr lang="bg-BG" b="1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4114800"/>
            <a:ext cx="8534400" cy="2438400"/>
          </a:xfrm>
          <a:prstGeom prst="snip2DiagRect">
            <a:avLst>
              <a:gd name="adj1" fmla="val 0"/>
              <a:gd name="adj2" fmla="val 11183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(var i=0; i&lt;=n; i++)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bg-BG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data.push(Math.cos(a),Math.sin(a),1,N[0],N[1],0,</a:t>
            </a:r>
            <a:r>
              <a:rPr lang="pt-BR" sz="17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i/n,1</a:t>
            </a: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data.push(Math.cos(a),Math.sin(a),0,N[0],N[1],0,</a:t>
            </a:r>
            <a:r>
              <a:rPr lang="pt-BR" sz="17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i/n,0</a:t>
            </a: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bg-BG" sz="175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data.push(Math.cos(a+dA),Math.sin(a+dA),0,M[0],M[1],0,</a:t>
            </a:r>
            <a:r>
              <a:rPr lang="pt-BR" sz="17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(i+1)/n,0</a:t>
            </a: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pt-BR" sz="175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+= dA;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sz="17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bg-BG" sz="175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1676400"/>
            <a:ext cx="8534400" cy="1828800"/>
          </a:xfrm>
          <a:prstGeom prst="snip2DiagRect">
            <a:avLst>
              <a:gd name="adj1" fmla="val 0"/>
              <a:gd name="adj2" fmla="val 793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 data = [0,0,0, 0,0,-1, </a:t>
            </a:r>
            <a:r>
              <a:rPr lang="pt-BR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0.5,0.5</a:t>
            </a: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(var i=0; i&lt;=n; i++)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data.push(Math.cos(a),Math.sin(a),0,0,0,-1,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pt-BR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0.5+0.5*Math.cos(a),0.5+0.5*Math.sin(a)</a:t>
            </a: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+= dA;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pt-B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4662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Цилиндър №1</a:t>
            </a:r>
            <a:r>
              <a:rPr lang="bg-BG" b="0" dirty="0"/>
              <a:t> </a:t>
            </a:r>
            <a:r>
              <a:rPr lang="en-US" b="0" dirty="0"/>
              <a:t>[r</a:t>
            </a:r>
            <a:r>
              <a:rPr lang="en-US" b="0" baseline="-25000" dirty="0"/>
              <a:t>1</a:t>
            </a:r>
            <a:r>
              <a:rPr lang="en-US" b="0" dirty="0"/>
              <a:t>=5,h</a:t>
            </a:r>
            <a:r>
              <a:rPr lang="en-US" b="0" baseline="-25000" dirty="0"/>
              <a:t>1</a:t>
            </a:r>
            <a:r>
              <a:rPr lang="en-US" b="0" dirty="0"/>
              <a:t>=2]</a:t>
            </a:r>
            <a:endParaRPr lang="bg-BG" b="0" dirty="0"/>
          </a:p>
          <a:p>
            <a:pPr lvl="1"/>
            <a:r>
              <a:rPr lang="bg-BG" dirty="0"/>
              <a:t>Околен мащаб </a:t>
            </a:r>
            <a:r>
              <a:rPr lang="en-US" dirty="0"/>
              <a:t>[</a:t>
            </a:r>
            <a:r>
              <a:rPr lang="bg-BG" dirty="0"/>
              <a:t>7.85</a:t>
            </a:r>
            <a:r>
              <a:rPr lang="en-US" dirty="0"/>
              <a:t>,</a:t>
            </a:r>
            <a:r>
              <a:rPr lang="bg-BG" dirty="0"/>
              <a:t>0.5</a:t>
            </a:r>
            <a:r>
              <a:rPr lang="en-US" dirty="0"/>
              <a:t>]</a:t>
            </a:r>
            <a:r>
              <a:rPr lang="en-US" dirty="0">
                <a:latin typeface="Calibri"/>
              </a:rPr>
              <a:t>→</a:t>
            </a:r>
            <a:r>
              <a:rPr lang="en-US" dirty="0"/>
              <a:t>[</a:t>
            </a:r>
            <a:r>
              <a:rPr lang="bg-BG" dirty="0"/>
              <a:t>8</a:t>
            </a:r>
            <a:r>
              <a:rPr lang="en-US" dirty="0"/>
              <a:t>,</a:t>
            </a:r>
            <a:r>
              <a:rPr lang="bg-BG" dirty="0"/>
              <a:t>0.5</a:t>
            </a:r>
            <a:r>
              <a:rPr lang="en-US" dirty="0"/>
              <a:t>]</a:t>
            </a:r>
            <a:r>
              <a:rPr lang="bg-BG" dirty="0"/>
              <a:t>, основен </a:t>
            </a:r>
            <a:r>
              <a:rPr lang="en-US" dirty="0"/>
              <a:t>[</a:t>
            </a:r>
            <a:r>
              <a:rPr lang="bg-BG" dirty="0"/>
              <a:t>2.5,2.5</a:t>
            </a:r>
            <a:r>
              <a:rPr lang="en-US" dirty="0"/>
              <a:t>]</a:t>
            </a:r>
          </a:p>
          <a:p>
            <a:pPr lvl="1"/>
            <a:endParaRPr lang="en-US" dirty="0"/>
          </a:p>
          <a:p>
            <a:r>
              <a:rPr lang="bg-BG" dirty="0"/>
              <a:t>Цилиндър №</a:t>
            </a:r>
            <a:r>
              <a:rPr lang="en-US" dirty="0"/>
              <a:t>2</a:t>
            </a:r>
            <a:r>
              <a:rPr lang="bg-BG" dirty="0"/>
              <a:t> </a:t>
            </a:r>
            <a:r>
              <a:rPr lang="en-US" dirty="0"/>
              <a:t>[r</a:t>
            </a:r>
            <a:r>
              <a:rPr lang="en-US" baseline="-25000" dirty="0"/>
              <a:t>2</a:t>
            </a:r>
            <a:r>
              <a:rPr lang="en-US" dirty="0"/>
              <a:t>=1,h</a:t>
            </a:r>
            <a:r>
              <a:rPr lang="en-US" baseline="-25000" dirty="0"/>
              <a:t>2</a:t>
            </a:r>
            <a:r>
              <a:rPr lang="en-US" dirty="0"/>
              <a:t>=16]</a:t>
            </a:r>
            <a:endParaRPr lang="bg-BG" dirty="0"/>
          </a:p>
          <a:p>
            <a:pPr lvl="1"/>
            <a:r>
              <a:rPr lang="bg-BG" dirty="0"/>
              <a:t>Околен мащаб </a:t>
            </a:r>
            <a:r>
              <a:rPr lang="en-US" dirty="0"/>
              <a:t>[1.57,4]</a:t>
            </a:r>
            <a:r>
              <a:rPr lang="en-US" dirty="0">
                <a:latin typeface="Calibri"/>
              </a:rPr>
              <a:t>→</a:t>
            </a:r>
            <a:r>
              <a:rPr lang="en-US" dirty="0"/>
              <a:t>[2,4]</a:t>
            </a:r>
            <a:r>
              <a:rPr lang="bg-BG" dirty="0"/>
              <a:t>, основен </a:t>
            </a:r>
            <a:r>
              <a:rPr lang="en-US" dirty="0"/>
              <a:t>[0</a:t>
            </a:r>
            <a:r>
              <a:rPr lang="bg-BG" dirty="0"/>
              <a:t>.5,</a:t>
            </a:r>
            <a:r>
              <a:rPr lang="en-US" dirty="0"/>
              <a:t>0</a:t>
            </a:r>
            <a:r>
              <a:rPr lang="bg-BG" dirty="0"/>
              <a:t>.5</a:t>
            </a:r>
            <a:r>
              <a:rPr lang="en-US" dirty="0"/>
              <a:t>]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75646" y="3338172"/>
            <a:ext cx="4389120" cy="2743200"/>
            <a:chOff x="3022002" y="2514600"/>
            <a:chExt cx="1463040" cy="914400"/>
          </a:xfrm>
        </p:grpSpPr>
        <p:sp>
          <p:nvSpPr>
            <p:cNvPr id="4" name="Rectangle 3"/>
            <p:cNvSpPr/>
            <p:nvPr/>
          </p:nvSpPr>
          <p:spPr>
            <a:xfrm>
              <a:off x="3022002" y="2878223"/>
              <a:ext cx="1463040" cy="182880"/>
            </a:xfrm>
            <a:prstGeom prst="rect">
              <a:avLst/>
            </a:prstGeom>
            <a:solidFill>
              <a:srgbClr val="94C600">
                <a:alpha val="3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657600" y="2514600"/>
              <a:ext cx="182880" cy="914400"/>
            </a:xfrm>
            <a:prstGeom prst="rect">
              <a:avLst/>
            </a:prstGeom>
            <a:solidFill>
              <a:srgbClr val="94C600">
                <a:alpha val="3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>
            <a:off x="4282440" y="3105090"/>
            <a:ext cx="548640" cy="0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91000" y="2704980"/>
            <a:ext cx="73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h</a:t>
            </a:r>
            <a:r>
              <a:rPr lang="bg-BG" sz="2000" baseline="-25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r>
              <a:rPr lang="en-US" sz="2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=</a:t>
            </a:r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2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362200" y="6305490"/>
            <a:ext cx="4389120" cy="0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38600" y="6305490"/>
            <a:ext cx="1047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h</a:t>
            </a:r>
            <a:r>
              <a:rPr lang="bg-BG" sz="2000" b="0" baseline="-25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2</a:t>
            </a:r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=</a:t>
            </a:r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16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6933752" y="3338172"/>
            <a:ext cx="0" cy="1365189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47647" y="3820711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bg-BG" sz="2000" b="0" baseline="-25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=5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933752" y="4709772"/>
            <a:ext cx="0" cy="274320"/>
          </a:xfrm>
          <a:prstGeom prst="straightConnector1">
            <a:avLst/>
          </a:prstGeom>
          <a:ln w="3175" cap="flat">
            <a:solidFill>
              <a:schemeClr val="tx1">
                <a:lumMod val="50000"/>
                <a:lumOff val="50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47647" y="4646877"/>
            <a:ext cx="710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bg-BG" sz="2000" b="0" baseline="-2500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2</a:t>
            </a:r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=1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7033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Множество текстури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489551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9221" name="Picture 5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381000"/>
            <a:ext cx="6048375" cy="561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0701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Текстура върху сфера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2252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Карти и сфери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Наслагване върху сфера</a:t>
            </a:r>
          </a:p>
          <a:p>
            <a:pPr lvl="1"/>
            <a:r>
              <a:rPr lang="bg-BG" dirty="0"/>
              <a:t>Няма най-добро наслагване</a:t>
            </a:r>
          </a:p>
          <a:p>
            <a:pPr lvl="1"/>
            <a:r>
              <a:rPr lang="bg-BG" dirty="0"/>
              <a:t>Сериозен проблем, възникнал при опитите да се направи карта на цялата земна повърхност</a:t>
            </a:r>
          </a:p>
          <a:p>
            <a:pPr lvl="1"/>
            <a:endParaRPr lang="bg-BG" dirty="0"/>
          </a:p>
          <a:p>
            <a:r>
              <a:rPr lang="bg-BG" dirty="0"/>
              <a:t>Картови проекции</a:t>
            </a:r>
          </a:p>
          <a:p>
            <a:pPr lvl="1"/>
            <a:r>
              <a:rPr lang="bg-BG" dirty="0"/>
              <a:t>На английски: </a:t>
            </a:r>
            <a:r>
              <a:rPr lang="en-US" i="1" dirty="0"/>
              <a:t>map projection</a:t>
            </a:r>
            <a:endParaRPr lang="bg-BG" i="1" dirty="0"/>
          </a:p>
          <a:p>
            <a:pPr lvl="1"/>
            <a:r>
              <a:rPr lang="bg-BG" dirty="0"/>
              <a:t>По-известни картови проекции:</a:t>
            </a:r>
            <a:endParaRPr lang="en-US" dirty="0"/>
          </a:p>
          <a:p>
            <a:pPr marL="914400" lvl="2">
              <a:tabLst>
                <a:tab pos="914400" algn="l"/>
              </a:tabLst>
            </a:pPr>
            <a:r>
              <a:rPr lang="bg-BG" b="1" dirty="0"/>
              <a:t>Правоъгълна проекция</a:t>
            </a:r>
            <a:r>
              <a:rPr lang="bg-BG" dirty="0"/>
              <a:t> – най-удобна за КГ и наслагване на текстури върху сфера</a:t>
            </a:r>
          </a:p>
          <a:p>
            <a:pPr marL="914400" lvl="2">
              <a:tabLst>
                <a:tab pos="914400" algn="l"/>
              </a:tabLst>
            </a:pPr>
            <a:r>
              <a:rPr lang="bg-BG" b="1" dirty="0"/>
              <a:t>Меркатор</a:t>
            </a:r>
            <a:r>
              <a:rPr lang="bg-BG" dirty="0"/>
              <a:t> – най-удобна за морска навигация и следване на морски маршрути</a:t>
            </a:r>
          </a:p>
          <a:p>
            <a:pPr marL="914400" lvl="2">
              <a:tabLst>
                <a:tab pos="914400" algn="l"/>
              </a:tabLst>
            </a:pPr>
            <a:r>
              <a:rPr lang="bg-BG" b="1" dirty="0"/>
              <a:t>Проекция на </a:t>
            </a:r>
            <a:r>
              <a:rPr lang="bg-BG" b="1" dirty="0" err="1"/>
              <a:t>Богс</a:t>
            </a:r>
            <a:r>
              <a:rPr lang="bg-BG" dirty="0"/>
              <a:t> –  най-удобна за представяне на пространствено разпределение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2216618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Наслагване върху сфера</a:t>
            </a:r>
          </a:p>
          <a:p>
            <a:pPr lvl="1"/>
            <a:r>
              <a:rPr lang="bg-BG" dirty="0"/>
              <a:t>Ще използваме правоъгълна проекция</a:t>
            </a:r>
          </a:p>
          <a:p>
            <a:pPr lvl="1"/>
            <a:r>
              <a:rPr lang="bg-BG" dirty="0"/>
              <a:t>Паралелите са успоредни</a:t>
            </a:r>
            <a:r>
              <a:rPr lang="en-US" dirty="0"/>
              <a:t>, </a:t>
            </a:r>
            <a:r>
              <a:rPr lang="bg-BG" dirty="0"/>
              <a:t>съответстват на ос </a:t>
            </a:r>
            <a:r>
              <a:rPr lang="en-US" b="1" dirty="0"/>
              <a:t>S</a:t>
            </a:r>
          </a:p>
          <a:p>
            <a:pPr lvl="1"/>
            <a:r>
              <a:rPr lang="bg-BG" dirty="0"/>
              <a:t>Меридианите са успоредни, съответстват на ос </a:t>
            </a:r>
            <a:r>
              <a:rPr lang="en-US" b="1" dirty="0"/>
              <a:t>T</a:t>
            </a:r>
            <a:endParaRPr lang="bg-BG" b="1" dirty="0"/>
          </a:p>
          <a:p>
            <a:pPr lvl="1"/>
            <a:r>
              <a:rPr lang="bg-BG" dirty="0"/>
              <a:t>Обиколката по </a:t>
            </a:r>
            <a:r>
              <a:rPr lang="en-US" b="1" dirty="0"/>
              <a:t>S</a:t>
            </a:r>
            <a:r>
              <a:rPr lang="bg-BG" dirty="0"/>
              <a:t> е двойно по-голяма от дъгата </a:t>
            </a:r>
            <a:r>
              <a:rPr lang="en-US" b="1" dirty="0"/>
              <a:t>T</a:t>
            </a:r>
            <a:endParaRPr lang="bg-BG" b="1" dirty="0"/>
          </a:p>
          <a:p>
            <a:pPr lvl="1"/>
            <a:endParaRPr lang="bg-BG" dirty="0"/>
          </a:p>
        </p:txBody>
      </p:sp>
      <p:sp>
        <p:nvSpPr>
          <p:cNvPr id="30" name="TextBox 29"/>
          <p:cNvSpPr txBox="1"/>
          <p:nvPr/>
        </p:nvSpPr>
        <p:spPr>
          <a:xfrm>
            <a:off x="2486692" y="4319825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169010" y="3253025"/>
            <a:ext cx="314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endParaRPr lang="bg-BG" sz="24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Arc 30"/>
          <p:cNvSpPr/>
          <p:nvPr/>
        </p:nvSpPr>
        <p:spPr>
          <a:xfrm>
            <a:off x="1254626" y="3854096"/>
            <a:ext cx="2852439" cy="889696"/>
          </a:xfrm>
          <a:prstGeom prst="arc">
            <a:avLst>
              <a:gd name="adj1" fmla="val 1136681"/>
              <a:gd name="adj2" fmla="val 848379"/>
            </a:avLst>
          </a:prstGeom>
          <a:ln w="3175" cap="flat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3" name="Rectangle 32"/>
          <p:cNvSpPr/>
          <p:nvPr/>
        </p:nvSpPr>
        <p:spPr>
          <a:xfrm>
            <a:off x="1149030" y="3782831"/>
            <a:ext cx="3020290" cy="53686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7" name="Oval 36"/>
          <p:cNvSpPr/>
          <p:nvPr/>
        </p:nvSpPr>
        <p:spPr>
          <a:xfrm>
            <a:off x="1271322" y="2900986"/>
            <a:ext cx="2871104" cy="2871104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100000">
                <a:schemeClr val="accent1">
                  <a:tint val="44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</a:ln>
          <a:scene3d>
            <a:camera prst="orthographicFront"/>
            <a:lightRig rig="threePt" dir="t"/>
          </a:scene3d>
          <a:sp3d extrusionH="12700000" prstMaterial="clear">
            <a:bevelT w="635000" h="635000"/>
            <a:contourClr>
              <a:schemeClr val="accent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8" name="Arc 37"/>
          <p:cNvSpPr/>
          <p:nvPr/>
        </p:nvSpPr>
        <p:spPr>
          <a:xfrm>
            <a:off x="1578505" y="2914834"/>
            <a:ext cx="2165799" cy="2848099"/>
          </a:xfrm>
          <a:prstGeom prst="arc">
            <a:avLst>
              <a:gd name="adj1" fmla="val 16159763"/>
              <a:gd name="adj2" fmla="val 5428899"/>
            </a:avLst>
          </a:prstGeom>
          <a:ln w="3175" cap="flat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1" name="TextBox 40"/>
          <p:cNvSpPr txBox="1"/>
          <p:nvPr/>
        </p:nvSpPr>
        <p:spPr>
          <a:xfrm>
            <a:off x="2543207" y="2500876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1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518179" y="577209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739014" y="4198784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0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348159" y="4312391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0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2</a:t>
            </a:r>
            <a:endParaRPr lang="bg-BG" sz="2000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47800" y="6135469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Paisley pattern blue</a:t>
            </a:r>
          </a:p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Автор: Пол </a:t>
            </a:r>
            <a:r>
              <a:rPr lang="bg-BG" sz="1200" dirty="0" err="1">
                <a:solidFill>
                  <a:schemeClr val="bg1">
                    <a:lumMod val="65000"/>
                  </a:schemeClr>
                </a:solidFill>
              </a:rPr>
              <a:t>Шермън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лиценз: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Public Domain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http://www.wpclipart.com/textures/paisley/paisley_pattern_blue.png.html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27" name="Picture 3" descr="D:\Pavel\Courses\MATERIALS\Course.WebGL 2015-16\Lectures\WebGL-20 Textures II\Example 6 - Texture on sphere\paisle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060" y="2886863"/>
            <a:ext cx="2824162" cy="282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6749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  <a:endParaRPr lang="en-US" dirty="0"/>
          </a:p>
          <a:p>
            <a:pPr lvl="1"/>
            <a:r>
              <a:rPr lang="bg-BG" dirty="0"/>
              <a:t>В конструктора на </a:t>
            </a:r>
            <a:r>
              <a:rPr lang="en-US" b="1" dirty="0" err="1"/>
              <a:t>CanonicalSphere</a:t>
            </a:r>
            <a:r>
              <a:rPr lang="bg-BG" dirty="0"/>
              <a:t> се добавят координатите по </a:t>
            </a:r>
            <a:r>
              <a:rPr lang="en-US" b="1" dirty="0"/>
              <a:t>S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b="1" dirty="0"/>
              <a:t>T</a:t>
            </a:r>
          </a:p>
          <a:p>
            <a:pPr lvl="1"/>
            <a:r>
              <a:rPr lang="bg-BG" dirty="0"/>
              <a:t>Останалата част от кода е аналогична като при куба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2057400"/>
            <a:ext cx="8534400" cy="4495800"/>
          </a:xfrm>
          <a:prstGeom prst="snip2DiagRect">
            <a:avLst>
              <a:gd name="adj1" fmla="val 0"/>
              <a:gd name="adj2" fmla="val 5543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dataPush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a,b,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s,t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data.push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(b),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Math.sin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(b),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Math.sin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(b),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s, t 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 = -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Math.PI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/2, dB = 2*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Math.PI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/n;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bi=0; bi&lt;n/2; bi++)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 = 0,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2*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Math.PI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/n;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for 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&lt;=n;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dataPush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a,b,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ai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n,bi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/(n/2)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dataPush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a,b+dB,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ai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/n,(bi+1)/(n/2)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:</a:t>
            </a:r>
          </a:p>
        </p:txBody>
      </p:sp>
    </p:spTree>
    <p:extLst>
      <p:ext uri="{BB962C8B-B14F-4D97-AF65-F5344CB8AC3E}">
        <p14:creationId xmlns:p14="http://schemas.microsoft.com/office/powerpoint/2010/main" val="12292183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457200"/>
            <a:ext cx="60483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4368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Земно кълбо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Цел</a:t>
            </a:r>
          </a:p>
          <a:p>
            <a:pPr lvl="1"/>
            <a:r>
              <a:rPr lang="bg-BG" dirty="0"/>
              <a:t>Генериране на образ на Земята с континенти и океани</a:t>
            </a:r>
          </a:p>
          <a:p>
            <a:pPr lvl="1"/>
            <a:endParaRPr lang="bg-BG" dirty="0"/>
          </a:p>
          <a:p>
            <a:r>
              <a:rPr lang="bg-BG" dirty="0"/>
              <a:t>Особености</a:t>
            </a:r>
          </a:p>
          <a:p>
            <a:pPr lvl="1"/>
            <a:r>
              <a:rPr lang="bg-BG" dirty="0"/>
              <a:t>Най-добре е с текстура на земната повърхност</a:t>
            </a:r>
          </a:p>
          <a:p>
            <a:pPr lvl="1"/>
            <a:r>
              <a:rPr lang="bg-BG" dirty="0"/>
              <a:t>Поради нелинейната деформация при налагането на текстура върху сфера, текстурата трябва да е предварително деформирана</a:t>
            </a:r>
          </a:p>
          <a:p>
            <a:pPr lvl="1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85376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Текстура</a:t>
            </a:r>
          </a:p>
          <a:p>
            <a:pPr lvl="1"/>
            <a:r>
              <a:rPr lang="bg-BG" dirty="0"/>
              <a:t>Най-често хоризонтално е двойно по-голяма</a:t>
            </a:r>
          </a:p>
          <a:p>
            <a:pPr lvl="1"/>
            <a:r>
              <a:rPr lang="bg-BG" dirty="0"/>
              <a:t>Деформацията е най-голяма около полюсите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6135469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The Blue Marble: Land surface, ocean color and sea ice</a:t>
            </a:r>
          </a:p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Автори: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Reto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Stöckli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, Robert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Simmon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NASA Goddard Space Flight Center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лиценз: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Public Domain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http://visibleearth.nasa.gov/view.php?id=57730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27" name="Picture 3" descr="D:\Pavel\Courses\MATERIALS\Course.WebGL 2015-16\Lectures\WebGL-20 Textures II\Example 7 - Planet Earth\land_ocean_ice_204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38" y="2057400"/>
            <a:ext cx="7315199" cy="365760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2278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2051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457200"/>
            <a:ext cx="6010275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48486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Океани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Подобрение на модела</a:t>
            </a:r>
          </a:p>
          <a:p>
            <a:pPr lvl="1"/>
            <a:r>
              <a:rPr lang="bg-BG" dirty="0"/>
              <a:t>Океаните да са отражателни, но сушата да не е</a:t>
            </a:r>
          </a:p>
          <a:p>
            <a:pPr lvl="1"/>
            <a:endParaRPr lang="bg-BG" dirty="0"/>
          </a:p>
          <a:p>
            <a:r>
              <a:rPr lang="bg-BG" dirty="0"/>
              <a:t>Необходимост</a:t>
            </a:r>
          </a:p>
          <a:p>
            <a:pPr lvl="1"/>
            <a:r>
              <a:rPr lang="bg-BG" dirty="0"/>
              <a:t>Отразената светлина да зависи от повърхността</a:t>
            </a:r>
          </a:p>
          <a:p>
            <a:pPr lvl="1"/>
            <a:r>
              <a:rPr lang="bg-BG" dirty="0"/>
              <a:t>Цветът да зависи от няколко компонента:</a:t>
            </a:r>
          </a:p>
          <a:p>
            <a:pPr marL="914400" lvl="2"/>
            <a:r>
              <a:rPr lang="bg-BG" dirty="0"/>
              <a:t>Цвета на обекта</a:t>
            </a:r>
          </a:p>
          <a:p>
            <a:pPr marL="914400" lvl="2"/>
            <a:r>
              <a:rPr lang="bg-BG" dirty="0"/>
              <a:t>Ориентацията на обекта</a:t>
            </a:r>
          </a:p>
          <a:p>
            <a:pPr marL="914400" lvl="2"/>
            <a:r>
              <a:rPr lang="bg-BG" dirty="0"/>
              <a:t>Цвета на </a:t>
            </a:r>
            <a:r>
              <a:rPr lang="bg-BG" dirty="0" err="1"/>
              <a:t>текселите</a:t>
            </a:r>
            <a:endParaRPr lang="bg-BG" dirty="0"/>
          </a:p>
          <a:p>
            <a:pPr marL="914400" lvl="2"/>
            <a:r>
              <a:rPr lang="bg-BG" dirty="0"/>
              <a:t>Цвета на светлините (околна, дифузна, отражателна)</a:t>
            </a:r>
          </a:p>
          <a:p>
            <a:pPr marL="914400" lvl="2"/>
            <a:r>
              <a:rPr lang="bg-BG" dirty="0"/>
              <a:t>Коефициент на отразяване</a:t>
            </a:r>
          </a:p>
        </p:txBody>
      </p:sp>
    </p:spTree>
    <p:extLst>
      <p:ext uri="{BB962C8B-B14F-4D97-AF65-F5344CB8AC3E}">
        <p14:creationId xmlns:p14="http://schemas.microsoft.com/office/powerpoint/2010/main" val="2364046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Множество текстури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Задача</a:t>
            </a:r>
            <a:endParaRPr lang="en-US" dirty="0"/>
          </a:p>
          <a:p>
            <a:pPr lvl="1"/>
            <a:r>
              <a:rPr lang="bg-BG" dirty="0"/>
              <a:t>Да се рисуват няколко графични обекта</a:t>
            </a:r>
          </a:p>
          <a:p>
            <a:pPr lvl="1"/>
            <a:r>
              <a:rPr lang="bg-BG" dirty="0"/>
              <a:t>Всеки да има своя текстура</a:t>
            </a:r>
          </a:p>
        </p:txBody>
      </p:sp>
      <p:pic>
        <p:nvPicPr>
          <p:cNvPr id="1026" name="Picture 2" descr="D:\Pavel\Courses\MATERIALS\Course.WebGL 2015-16\Lectures\WebGL-20 Textures II\Example 1 - Multiple textures\textur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4290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47800" y="6320135"/>
            <a:ext cx="762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Текстурите са базирани на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Rock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Textures. Rusty Hinge, Colorful Beads, Fire Pit Flames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Автор: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</a:rPr>
              <a:t>TurboPhoto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лиценз: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Public Domain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http://www.turbophoto.com/Free-Stock-Images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27" name="Picture 3" descr="D:\Pavel\Courses\MATERIALS\Course.WebGL 2015-16\Lectures\WebGL-20 Textures II\Example 1 - Multiple textures\texture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4290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Pavel\Courses\MATERIALS\Course.WebGL 2015-16\Lectures\WebGL-20 Textures II\Example 1 - Multiple textures\texture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4290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D:\Pavel\Courses\MATERIALS\Course.WebGL 2015-16\Lectures\WebGL-20 Textures II\Example 1 - Multiple textures\texture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4290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1117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/>
              <a:t>Отражателност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Вариант №1</a:t>
            </a:r>
          </a:p>
          <a:p>
            <a:pPr lvl="1"/>
            <a:r>
              <a:rPr lang="bg-BG" dirty="0"/>
              <a:t>Чрез изследване на цвета на </a:t>
            </a:r>
            <a:r>
              <a:rPr lang="bg-BG" dirty="0" err="1"/>
              <a:t>текселите</a:t>
            </a:r>
            <a:endParaRPr lang="bg-BG" dirty="0"/>
          </a:p>
          <a:p>
            <a:pPr lvl="1"/>
            <a:r>
              <a:rPr lang="bg-BG" dirty="0"/>
              <a:t>По-синеещ цвят е водна повърхност и има отражение</a:t>
            </a:r>
          </a:p>
          <a:p>
            <a:pPr lvl="1"/>
            <a:r>
              <a:rPr lang="bg-BG" dirty="0"/>
              <a:t>По-несинеещ цвят е суша и там няма отражение</a:t>
            </a:r>
          </a:p>
          <a:p>
            <a:pPr lvl="1"/>
            <a:r>
              <a:rPr lang="bg-BG" dirty="0"/>
              <a:t>Решение, прекалено обвързано с цветовете</a:t>
            </a:r>
          </a:p>
          <a:p>
            <a:pPr lvl="1"/>
            <a:endParaRPr lang="bg-BG" dirty="0"/>
          </a:p>
          <a:p>
            <a:r>
              <a:rPr lang="bg-BG" dirty="0"/>
              <a:t>Вариант №2</a:t>
            </a:r>
          </a:p>
          <a:p>
            <a:pPr lvl="1"/>
            <a:r>
              <a:rPr lang="bg-BG" dirty="0"/>
              <a:t>Чрез допълнителна текстура</a:t>
            </a:r>
          </a:p>
          <a:p>
            <a:pPr lvl="1"/>
            <a:r>
              <a:rPr lang="bg-BG" dirty="0"/>
              <a:t>Тя е карта на </a:t>
            </a:r>
            <a:r>
              <a:rPr lang="bg-BG" dirty="0" err="1"/>
              <a:t>отражателността</a:t>
            </a:r>
            <a:r>
              <a:rPr lang="bg-BG" dirty="0"/>
              <a:t> (</a:t>
            </a:r>
            <a:r>
              <a:rPr lang="en-US" i="1" dirty="0"/>
              <a:t>specular map</a:t>
            </a:r>
            <a:r>
              <a:rPr lang="en-US" dirty="0"/>
              <a:t>)</a:t>
            </a:r>
          </a:p>
          <a:p>
            <a:pPr lvl="1"/>
            <a:r>
              <a:rPr lang="bg-BG" dirty="0"/>
              <a:t>Решението не зависи от цветовете – </a:t>
            </a:r>
            <a:r>
              <a:rPr lang="bg-BG" dirty="0" err="1"/>
              <a:t>отражателността</a:t>
            </a:r>
            <a:r>
              <a:rPr lang="bg-BG" dirty="0"/>
              <a:t> се определя само от картата, без значение от цвета на основната текстура</a:t>
            </a:r>
          </a:p>
        </p:txBody>
      </p:sp>
    </p:spTree>
    <p:extLst>
      <p:ext uri="{BB962C8B-B14F-4D97-AF65-F5344CB8AC3E}">
        <p14:creationId xmlns:p14="http://schemas.microsoft.com/office/powerpoint/2010/main" val="26918795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Карта на </a:t>
            </a:r>
            <a:r>
              <a:rPr lang="bg-BG" dirty="0" err="1"/>
              <a:t>отражателността</a:t>
            </a:r>
            <a:endParaRPr lang="bg-BG" dirty="0"/>
          </a:p>
          <a:p>
            <a:pPr lvl="1"/>
            <a:r>
              <a:rPr lang="bg-BG" dirty="0"/>
              <a:t>Черно-бяла текстура (за удобство за момента е </a:t>
            </a:r>
            <a:r>
              <a:rPr lang="en-US" dirty="0" err="1"/>
              <a:t>RGB</a:t>
            </a:r>
            <a:r>
              <a:rPr lang="en-US" dirty="0"/>
              <a:t>)</a:t>
            </a:r>
          </a:p>
          <a:p>
            <a:pPr lvl="1"/>
            <a:r>
              <a:rPr lang="bg-BG" dirty="0"/>
              <a:t>Интересуваме се само от единия цветови компонент</a:t>
            </a:r>
          </a:p>
          <a:p>
            <a:pPr marL="914400" lvl="2"/>
            <a:r>
              <a:rPr lang="bg-BG" dirty="0"/>
              <a:t>Ако е 0, значи е черен цвят и там не трябва да има отражение</a:t>
            </a:r>
          </a:p>
          <a:p>
            <a:pPr marL="914400" lvl="2"/>
            <a:r>
              <a:rPr lang="bg-BG" dirty="0"/>
              <a:t>Ако е 1, значи е бял цвят и там трябва да има пълно отражение</a:t>
            </a:r>
          </a:p>
          <a:p>
            <a:pPr lvl="1"/>
            <a:r>
              <a:rPr lang="bg-BG" dirty="0"/>
              <a:t>Затова континентите са черни, а океаните, моретата, езерата и реките са бели</a:t>
            </a:r>
          </a:p>
          <a:p>
            <a:pPr lvl="1"/>
            <a:r>
              <a:rPr lang="bg-BG" dirty="0"/>
              <a:t>Ако има сив цвят в картата, то той ще определи междинна степен на отражение</a:t>
            </a:r>
          </a:p>
        </p:txBody>
      </p:sp>
      <p:pic>
        <p:nvPicPr>
          <p:cNvPr id="3074" name="Picture 2" descr="D:\Pavel\Courses\MATERIALS\Course.WebGL 2015-16\Lectures\WebGL-20 Textures II\Example 8 - Specular oceans\specula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399" y="4038600"/>
            <a:ext cx="3657601" cy="182880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Pavel\Courses\MATERIALS\Course.WebGL 2015-16\Lectures\WebGL-20 Textures II\Example 8 - Specular oceans\land_ocean_ice_204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38600"/>
            <a:ext cx="3657601" cy="182880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62000" y="5894294"/>
            <a:ext cx="365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Основна текстура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4399" y="5894294"/>
            <a:ext cx="365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Карта на </a:t>
            </a:r>
            <a:r>
              <a:rPr lang="bg-BG" dirty="0" err="1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отражателността</a:t>
            </a:r>
            <a:endParaRPr lang="bg-BG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88918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 в </a:t>
            </a:r>
            <a:r>
              <a:rPr lang="bg-BG" dirty="0" err="1"/>
              <a:t>шейдъра</a:t>
            </a:r>
            <a:endParaRPr lang="bg-BG" dirty="0"/>
          </a:p>
          <a:p>
            <a:pPr lvl="1"/>
            <a:r>
              <a:rPr lang="bg-BG" dirty="0"/>
              <a:t>Трябва </a:t>
            </a:r>
            <a:r>
              <a:rPr lang="bg-BG" dirty="0" err="1"/>
              <a:t>шейдъра</a:t>
            </a:r>
            <a:r>
              <a:rPr lang="bg-BG" dirty="0"/>
              <a:t> за фрагменти да има достъп до две текстури паралелно – от едната ще се извличат </a:t>
            </a:r>
            <a:r>
              <a:rPr lang="bg-BG" dirty="0" err="1"/>
              <a:t>тексели</a:t>
            </a:r>
            <a:r>
              <a:rPr lang="bg-BG" dirty="0"/>
              <a:t>, а от другата – техният коефициент на отражение</a:t>
            </a:r>
            <a:endParaRPr lang="en-US" dirty="0"/>
          </a:p>
          <a:p>
            <a:pPr lvl="1"/>
            <a:r>
              <a:rPr lang="bg-BG" dirty="0"/>
              <a:t>Ползват се два </a:t>
            </a:r>
            <a:r>
              <a:rPr lang="bg-BG" dirty="0" err="1"/>
              <a:t>текстурни</a:t>
            </a:r>
            <a:r>
              <a:rPr lang="bg-BG" dirty="0"/>
              <a:t> модула</a:t>
            </a:r>
          </a:p>
          <a:p>
            <a:pPr lvl="1"/>
            <a:r>
              <a:rPr lang="bg-BG" dirty="0"/>
              <a:t>Номерът на единия е в </a:t>
            </a:r>
            <a:r>
              <a:rPr lang="en-US" b="1" dirty="0" err="1"/>
              <a:t>uTexUnit</a:t>
            </a:r>
            <a:r>
              <a:rPr lang="en-US" dirty="0"/>
              <a:t> (</a:t>
            </a:r>
            <a:r>
              <a:rPr lang="bg-BG" dirty="0"/>
              <a:t>основната текстура)</a:t>
            </a:r>
          </a:p>
          <a:p>
            <a:pPr lvl="1"/>
            <a:r>
              <a:rPr lang="bg-BG" dirty="0"/>
              <a:t>Номерът на другия е в </a:t>
            </a:r>
            <a:r>
              <a:rPr lang="en-US" b="1" dirty="0" err="1"/>
              <a:t>uRefUnit</a:t>
            </a:r>
            <a:r>
              <a:rPr lang="en-US" dirty="0"/>
              <a:t> (</a:t>
            </a:r>
            <a:r>
              <a:rPr lang="bg-BG" dirty="0"/>
              <a:t>карта на отражението)</a:t>
            </a:r>
          </a:p>
          <a:p>
            <a:pPr lvl="1"/>
            <a:endParaRPr lang="en-US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marL="365760" lvl="1" indent="0">
              <a:buNone/>
            </a:pPr>
            <a:r>
              <a:rPr lang="bg-BG" sz="1600" i="1" dirty="0" err="1"/>
              <a:t>Заб</a:t>
            </a:r>
            <a:r>
              <a:rPr lang="bg-BG" sz="1600" i="1" dirty="0"/>
              <a:t>: в предишните примери ролята на </a:t>
            </a:r>
            <a:r>
              <a:rPr lang="en-US" sz="1600" b="1" i="1" dirty="0" err="1"/>
              <a:t>uTexUnit</a:t>
            </a:r>
            <a:r>
              <a:rPr lang="bg-BG" sz="1600" i="1" dirty="0"/>
              <a:t> се изпълняваше от </a:t>
            </a:r>
            <a:r>
              <a:rPr lang="en-US" sz="1600" b="1" i="1" dirty="0" err="1"/>
              <a:t>uSampler</a:t>
            </a:r>
            <a:endParaRPr lang="bg-BG" sz="1600" b="1" i="1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505200"/>
            <a:ext cx="8534400" cy="2667000"/>
          </a:xfrm>
          <a:prstGeom prst="snip2DiagRect">
            <a:avLst>
              <a:gd name="adj1" fmla="val 0"/>
              <a:gd name="adj2" fmla="val 1121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sampler2D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uRefUnit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sampler2D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mat3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uTexMatrix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varying vec3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vST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main( 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8493816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Изчисляване на цвета</a:t>
            </a:r>
          </a:p>
          <a:p>
            <a:pPr lvl="1"/>
            <a:r>
              <a:rPr lang="bg-BG" dirty="0"/>
              <a:t>В </a:t>
            </a:r>
            <a:r>
              <a:rPr lang="en-US" b="1" dirty="0" err="1"/>
              <a:t>texPos</a:t>
            </a:r>
            <a:r>
              <a:rPr lang="bg-BG" dirty="0"/>
              <a:t> се пресмятат </a:t>
            </a:r>
            <a:r>
              <a:rPr lang="bg-BG" dirty="0" err="1"/>
              <a:t>текстурните</a:t>
            </a:r>
            <a:r>
              <a:rPr lang="bg-BG" dirty="0"/>
              <a:t> координати</a:t>
            </a:r>
            <a:endParaRPr lang="en-US" dirty="0"/>
          </a:p>
          <a:p>
            <a:pPr lvl="1"/>
            <a:r>
              <a:rPr lang="bg-BG" dirty="0"/>
              <a:t>Те се ползват за намиране на цвета </a:t>
            </a:r>
            <a:r>
              <a:rPr lang="en-US" b="1" dirty="0" err="1"/>
              <a:t>texCol</a:t>
            </a:r>
            <a:r>
              <a:rPr lang="en-US" dirty="0"/>
              <a:t> </a:t>
            </a:r>
            <a:r>
              <a:rPr lang="bg-BG" dirty="0"/>
              <a:t>на </a:t>
            </a:r>
            <a:r>
              <a:rPr lang="bg-BG" dirty="0" err="1"/>
              <a:t>тексел</a:t>
            </a:r>
            <a:endParaRPr lang="en-US" dirty="0"/>
          </a:p>
          <a:p>
            <a:pPr lvl="1"/>
            <a:r>
              <a:rPr lang="bg-BG" dirty="0"/>
              <a:t>Същите координати се ползват за намиране на коефициента на отражение </a:t>
            </a:r>
            <a:r>
              <a:rPr lang="en-US" b="1" dirty="0"/>
              <a:t>ref</a:t>
            </a:r>
            <a:r>
              <a:rPr lang="en-US" dirty="0"/>
              <a:t> – </a:t>
            </a:r>
            <a:r>
              <a:rPr lang="bg-BG" dirty="0"/>
              <a:t>понеже </a:t>
            </a:r>
            <a:r>
              <a:rPr lang="en-US" b="1" dirty="0"/>
              <a:t>texture2D</a:t>
            </a:r>
            <a:r>
              <a:rPr lang="bg-BG" dirty="0"/>
              <a:t> извлича цвят, от него ползваме само червената компонента </a:t>
            </a:r>
            <a:r>
              <a:rPr lang="en-US" b="1" dirty="0"/>
              <a:t>r</a:t>
            </a:r>
          </a:p>
          <a:p>
            <a:pPr lvl="1"/>
            <a:r>
              <a:rPr lang="bg-BG" dirty="0"/>
              <a:t>Цвета на текстурата </a:t>
            </a:r>
            <a:r>
              <a:rPr lang="en-US" b="1" dirty="0" err="1"/>
              <a:t>texCol</a:t>
            </a:r>
            <a:r>
              <a:rPr lang="en-US" dirty="0"/>
              <a:t> </a:t>
            </a:r>
            <a:r>
              <a:rPr lang="bg-BG" dirty="0"/>
              <a:t>(трите компонента </a:t>
            </a:r>
            <a:r>
              <a:rPr lang="en-US" b="1" dirty="0"/>
              <a:t>s</a:t>
            </a:r>
            <a:r>
              <a:rPr lang="en-US" dirty="0"/>
              <a:t>, </a:t>
            </a:r>
            <a:r>
              <a:rPr lang="en-US" b="1" dirty="0"/>
              <a:t>t</a:t>
            </a:r>
            <a:r>
              <a:rPr lang="bg-BG" dirty="0"/>
              <a:t> и </a:t>
            </a:r>
            <a:r>
              <a:rPr lang="en-US" b="1" dirty="0"/>
              <a:t>p</a:t>
            </a:r>
            <a:r>
              <a:rPr lang="en-US" dirty="0"/>
              <a:t>)</a:t>
            </a:r>
            <a:r>
              <a:rPr lang="bg-BG" dirty="0"/>
              <a:t> и цвета </a:t>
            </a:r>
            <a:r>
              <a:rPr lang="en-US" b="1" dirty="0" err="1"/>
              <a:t>vColor</a:t>
            </a:r>
            <a:r>
              <a:rPr lang="bg-BG" dirty="0"/>
              <a:t> на обекта образуват основния цвят</a:t>
            </a:r>
          </a:p>
          <a:p>
            <a:pPr lvl="1"/>
            <a:r>
              <a:rPr lang="bg-BG" dirty="0"/>
              <a:t>Към него добавяме цвета </a:t>
            </a:r>
            <a:r>
              <a:rPr lang="en-US" b="1" dirty="0" err="1"/>
              <a:t>specularColor</a:t>
            </a:r>
            <a:r>
              <a:rPr lang="en-US" dirty="0"/>
              <a:t> </a:t>
            </a:r>
            <a:r>
              <a:rPr lang="bg-BG" dirty="0"/>
              <a:t>на светлината</a:t>
            </a:r>
            <a:r>
              <a:rPr lang="en-US" dirty="0"/>
              <a:t>, </a:t>
            </a:r>
            <a:r>
              <a:rPr lang="bg-BG" dirty="0"/>
              <a:t>умножена по коефициента на отражение </a:t>
            </a:r>
            <a:r>
              <a:rPr lang="en-US" b="1" dirty="0"/>
              <a:t>ref</a:t>
            </a:r>
          </a:p>
          <a:p>
            <a:pPr lvl="1"/>
            <a:r>
              <a:rPr lang="bg-BG" dirty="0"/>
              <a:t>Така при </a:t>
            </a:r>
            <a:r>
              <a:rPr lang="en-US" b="1" dirty="0"/>
              <a:t>ref</a:t>
            </a:r>
            <a:r>
              <a:rPr lang="en-US" dirty="0"/>
              <a:t>=0</a:t>
            </a:r>
            <a:r>
              <a:rPr lang="bg-BG" dirty="0"/>
              <a:t> няма отражение, при </a:t>
            </a:r>
            <a:r>
              <a:rPr lang="en-US" b="1" dirty="0"/>
              <a:t>ref</a:t>
            </a:r>
            <a:r>
              <a:rPr lang="en-US" dirty="0"/>
              <a:t>=1</a:t>
            </a:r>
            <a:r>
              <a:rPr lang="bg-BG" dirty="0"/>
              <a:t> то е максимално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4419600"/>
            <a:ext cx="8534400" cy="2133600"/>
          </a:xfrm>
          <a:prstGeom prst="snip2DiagRect">
            <a:avLst>
              <a:gd name="adj1" fmla="val 0"/>
              <a:gd name="adj2" fmla="val 13232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main( 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vec2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texPos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uTexMatrix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vST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vec4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texCol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texture2D(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uTexUnit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texPos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float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texture2D(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uRefUnit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texPos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gl_FragColor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vec4(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texCol.stp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vColor+specularColor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*ref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,1.0);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3643410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err="1"/>
              <a:t>Текстурни</a:t>
            </a:r>
            <a:r>
              <a:rPr lang="bg-BG" dirty="0"/>
              <a:t> модули</a:t>
            </a:r>
          </a:p>
          <a:p>
            <a:pPr lvl="1"/>
            <a:r>
              <a:rPr lang="bg-BG" dirty="0"/>
              <a:t>Зареждането и обработването на картата на отражение ще е извън обекта </a:t>
            </a:r>
            <a:r>
              <a:rPr lang="en-US" dirty="0"/>
              <a:t>Sphere</a:t>
            </a:r>
            <a:r>
              <a:rPr lang="bg-BG" dirty="0"/>
              <a:t> или </a:t>
            </a:r>
            <a:r>
              <a:rPr lang="en-US" b="1" dirty="0" err="1"/>
              <a:t>CanonicalSphere</a:t>
            </a:r>
            <a:endParaRPr lang="en-US" b="1" dirty="0"/>
          </a:p>
          <a:p>
            <a:pPr lvl="1"/>
            <a:r>
              <a:rPr lang="bg-BG" dirty="0"/>
              <a:t>В</a:t>
            </a:r>
            <a:r>
              <a:rPr lang="en-US" dirty="0"/>
              <a:t> </a:t>
            </a:r>
            <a:r>
              <a:rPr lang="en-US" b="1" dirty="0" err="1"/>
              <a:t>loadTexture</a:t>
            </a:r>
            <a:r>
              <a:rPr lang="bg-BG" dirty="0"/>
              <a:t> добавяме параметър </a:t>
            </a:r>
            <a:r>
              <a:rPr lang="en-US" b="1" dirty="0"/>
              <a:t>post</a:t>
            </a:r>
            <a:r>
              <a:rPr lang="en-US" dirty="0"/>
              <a:t> – </a:t>
            </a:r>
            <a:r>
              <a:rPr lang="bg-BG" dirty="0"/>
              <a:t>това е функция, която да се извиква след зареждането на текстурата в </a:t>
            </a:r>
            <a:r>
              <a:rPr lang="bg-BG" dirty="0" err="1"/>
              <a:t>текстурния</a:t>
            </a:r>
            <a:r>
              <a:rPr lang="bg-BG" dirty="0"/>
              <a:t> обект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505200"/>
            <a:ext cx="8534400" cy="3048000"/>
          </a:xfrm>
          <a:prstGeom prst="snip2DiagRect">
            <a:avLst>
              <a:gd name="adj1" fmla="val 0"/>
              <a:gd name="adj2" fmla="val 7938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texture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gl.createTexture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image = new Image();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image.onload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imageLoaded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texture,image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if (post) post(texture);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image.src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texture;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74335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Основна програма</a:t>
            </a:r>
          </a:p>
          <a:p>
            <a:pPr lvl="1"/>
            <a:r>
              <a:rPr lang="bg-BG" dirty="0"/>
              <a:t>Включваме два </a:t>
            </a:r>
            <a:r>
              <a:rPr lang="bg-BG" dirty="0" err="1"/>
              <a:t>текстурни</a:t>
            </a:r>
            <a:r>
              <a:rPr lang="bg-BG" dirty="0"/>
              <a:t> модула</a:t>
            </a:r>
          </a:p>
          <a:p>
            <a:pPr lvl="1"/>
            <a:r>
              <a:rPr lang="bg-BG" dirty="0"/>
              <a:t>Зареждаме самостоятелно картата на отражението от файла </a:t>
            </a:r>
            <a:r>
              <a:rPr lang="en-US" b="1" dirty="0"/>
              <a:t>specular.jpg</a:t>
            </a:r>
          </a:p>
          <a:p>
            <a:pPr lvl="1"/>
            <a:r>
              <a:rPr lang="bg-BG" dirty="0"/>
              <a:t>След успешното му зареждане и създаване на </a:t>
            </a:r>
            <a:r>
              <a:rPr lang="bg-BG" dirty="0" err="1"/>
              <a:t>текстурен</a:t>
            </a:r>
            <a:r>
              <a:rPr lang="bg-BG" dirty="0"/>
              <a:t> обект, свързваме текстурата с </a:t>
            </a:r>
            <a:r>
              <a:rPr lang="bg-BG" dirty="0" err="1"/>
              <a:t>текстурен</a:t>
            </a:r>
            <a:r>
              <a:rPr lang="bg-BG" dirty="0"/>
              <a:t> модул 1, в който е планирано да е тази карта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733800"/>
            <a:ext cx="8534400" cy="2819400"/>
          </a:xfrm>
          <a:prstGeom prst="snip2DiagRect">
            <a:avLst>
              <a:gd name="adj1" fmla="val 0"/>
              <a:gd name="adj2" fmla="val 12644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gl.uniform1i(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gl.uniform1i(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uRefUnit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refTex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('specular.jpg',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setRefTex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setRefTex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(texture)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gl.activeTexture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TEXTURE1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gl.bindTexture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(gl.TEXTURE_2D,texture);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gl.activeTexture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TEXTURE0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86414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4100" name="Picture 4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457200"/>
            <a:ext cx="60102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79830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avel\Courses\MATERIALS\Course.WebGL 2015-16\Lectures\WebGL-20 Textures II\Example 9 - Ocean waves\wav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343400"/>
            <a:ext cx="36576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Вълни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Последна добавка</a:t>
            </a:r>
          </a:p>
          <a:p>
            <a:pPr lvl="1"/>
            <a:r>
              <a:rPr lang="bg-BG" dirty="0"/>
              <a:t>Водната повърхност да е с илюзия за вълни</a:t>
            </a:r>
          </a:p>
          <a:p>
            <a:pPr lvl="1"/>
            <a:r>
              <a:rPr lang="bg-BG" dirty="0"/>
              <a:t>Да се вижда и някакво малко движение</a:t>
            </a:r>
          </a:p>
          <a:p>
            <a:pPr lvl="1"/>
            <a:endParaRPr lang="bg-BG" dirty="0"/>
          </a:p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Използваме трета текстура – вълни</a:t>
            </a:r>
          </a:p>
        </p:txBody>
      </p:sp>
      <p:pic>
        <p:nvPicPr>
          <p:cNvPr id="5" name="Picture 2" descr="D:\Pavel\Courses\MATERIALS\Course.WebGL 2015-16\Lectures\WebGL-20 Textures II\Example 9 - Ocean waves\wave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86400" y="43434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26685" y="5074920"/>
            <a:ext cx="365760" cy="36576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" name="Freeform 5"/>
          <p:cNvSpPr/>
          <p:nvPr/>
        </p:nvSpPr>
        <p:spPr>
          <a:xfrm>
            <a:off x="4626855" y="4329953"/>
            <a:ext cx="859545" cy="1828800"/>
          </a:xfrm>
          <a:custGeom>
            <a:avLst/>
            <a:gdLst>
              <a:gd name="connsiteX0" fmla="*/ 874059 w 874059"/>
              <a:gd name="connsiteY0" fmla="*/ 0 h 1828800"/>
              <a:gd name="connsiteX1" fmla="*/ 0 w 874059"/>
              <a:gd name="connsiteY1" fmla="*/ 753035 h 1828800"/>
              <a:gd name="connsiteX2" fmla="*/ 376518 w 874059"/>
              <a:gd name="connsiteY2" fmla="*/ 753035 h 1828800"/>
              <a:gd name="connsiteX3" fmla="*/ 376518 w 874059"/>
              <a:gd name="connsiteY3" fmla="*/ 1129553 h 1828800"/>
              <a:gd name="connsiteX4" fmla="*/ 26894 w 874059"/>
              <a:gd name="connsiteY4" fmla="*/ 1102659 h 1828800"/>
              <a:gd name="connsiteX5" fmla="*/ 874059 w 874059"/>
              <a:gd name="connsiteY5" fmla="*/ 1828800 h 1828800"/>
              <a:gd name="connsiteX0" fmla="*/ 847165 w 847165"/>
              <a:gd name="connsiteY0" fmla="*/ 0 h 1828800"/>
              <a:gd name="connsiteX1" fmla="*/ 48580 w 847165"/>
              <a:gd name="connsiteY1" fmla="*/ 622406 h 1828800"/>
              <a:gd name="connsiteX2" fmla="*/ 349624 w 847165"/>
              <a:gd name="connsiteY2" fmla="*/ 753035 h 1828800"/>
              <a:gd name="connsiteX3" fmla="*/ 349624 w 847165"/>
              <a:gd name="connsiteY3" fmla="*/ 1129553 h 1828800"/>
              <a:gd name="connsiteX4" fmla="*/ 0 w 847165"/>
              <a:gd name="connsiteY4" fmla="*/ 1102659 h 1828800"/>
              <a:gd name="connsiteX5" fmla="*/ 847165 w 84716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2004 w 859545"/>
              <a:gd name="connsiteY2" fmla="*/ 753035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2004 w 859545"/>
              <a:gd name="connsiteY2" fmla="*/ 753035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2004 w 859545"/>
              <a:gd name="connsiteY2" fmla="*/ 753035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2004 w 859545"/>
              <a:gd name="connsiteY2" fmla="*/ 753035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295238 w 859545"/>
              <a:gd name="connsiteY2" fmla="*/ 831412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7809 w 859545"/>
              <a:gd name="connsiteY2" fmla="*/ 744326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7809 w 859545"/>
              <a:gd name="connsiteY2" fmla="*/ 744326 h 1828800"/>
              <a:gd name="connsiteX3" fmla="*/ 362004 w 859545"/>
              <a:gd name="connsiteY3" fmla="*/ 1129553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7809 w 859545"/>
              <a:gd name="connsiteY2" fmla="*/ 744326 h 1828800"/>
              <a:gd name="connsiteX3" fmla="*/ 367809 w 859545"/>
              <a:gd name="connsiteY3" fmla="*/ 1115039 h 1828800"/>
              <a:gd name="connsiteX4" fmla="*/ 12380 w 859545"/>
              <a:gd name="connsiteY4" fmla="*/ 1102659 h 1828800"/>
              <a:gd name="connsiteX5" fmla="*/ 859545 w 859545"/>
              <a:gd name="connsiteY5" fmla="*/ 1828800 h 1828800"/>
              <a:gd name="connsiteX0" fmla="*/ 859545 w 859545"/>
              <a:gd name="connsiteY0" fmla="*/ 0 h 1828800"/>
              <a:gd name="connsiteX1" fmla="*/ 0 w 859545"/>
              <a:gd name="connsiteY1" fmla="*/ 747229 h 1828800"/>
              <a:gd name="connsiteX2" fmla="*/ 367809 w 859545"/>
              <a:gd name="connsiteY2" fmla="*/ 744326 h 1828800"/>
              <a:gd name="connsiteX3" fmla="*/ 367809 w 859545"/>
              <a:gd name="connsiteY3" fmla="*/ 1115039 h 1828800"/>
              <a:gd name="connsiteX4" fmla="*/ 768 w 859545"/>
              <a:gd name="connsiteY4" fmla="*/ 1111368 h 1828800"/>
              <a:gd name="connsiteX5" fmla="*/ 859545 w 859545"/>
              <a:gd name="connsiteY5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545" h="1828800">
                <a:moveTo>
                  <a:pt x="859545" y="0"/>
                </a:moveTo>
                <a:lnTo>
                  <a:pt x="0" y="747229"/>
                </a:lnTo>
                <a:lnTo>
                  <a:pt x="367809" y="744326"/>
                </a:lnTo>
                <a:cubicBezTo>
                  <a:pt x="367184" y="851590"/>
                  <a:pt x="367809" y="989533"/>
                  <a:pt x="367809" y="1115039"/>
                </a:cubicBezTo>
                <a:lnTo>
                  <a:pt x="768" y="1111368"/>
                </a:lnTo>
                <a:lnTo>
                  <a:pt x="859545" y="1828800"/>
                </a:lnTo>
              </a:path>
            </a:pathLst>
          </a:cu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chemeClr val="tx1">
                  <a:alpha val="20000"/>
                </a:schemeClr>
              </a:gs>
              <a:gs pos="53000">
                <a:schemeClr val="bg1">
                  <a:alpha val="4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0371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err="1"/>
              <a:t>Шейдър</a:t>
            </a:r>
            <a:endParaRPr lang="bg-BG" dirty="0"/>
          </a:p>
          <a:p>
            <a:pPr lvl="1"/>
            <a:r>
              <a:rPr lang="bg-BG" dirty="0"/>
              <a:t>Ползваме трети </a:t>
            </a:r>
            <a:r>
              <a:rPr lang="bg-BG" dirty="0" err="1"/>
              <a:t>текстурен</a:t>
            </a:r>
            <a:r>
              <a:rPr lang="bg-BG" dirty="0"/>
              <a:t> модул </a:t>
            </a:r>
            <a:r>
              <a:rPr lang="en-US" b="1" dirty="0" err="1"/>
              <a:t>uWavUnit</a:t>
            </a:r>
            <a:endParaRPr lang="bg-BG" b="1" dirty="0"/>
          </a:p>
          <a:p>
            <a:pPr lvl="1"/>
            <a:r>
              <a:rPr lang="bg-BG" dirty="0"/>
              <a:t>Като параметър подаваме и текущото време </a:t>
            </a:r>
            <a:r>
              <a:rPr lang="en-US" b="1" dirty="0" err="1"/>
              <a:t>uTime</a:t>
            </a:r>
            <a:endParaRPr lang="bg-BG" dirty="0"/>
          </a:p>
          <a:p>
            <a:pPr lvl="1"/>
            <a:r>
              <a:rPr lang="bg-BG" dirty="0"/>
              <a:t>Правим „движение“ на 5 копия на текстурата с вълни </a:t>
            </a:r>
          </a:p>
          <a:p>
            <a:pPr lvl="1"/>
            <a:r>
              <a:rPr lang="bg-BG" dirty="0"/>
              <a:t>От 5 </a:t>
            </a:r>
            <a:r>
              <a:rPr lang="bg-BG" dirty="0" err="1"/>
              <a:t>тексела</a:t>
            </a:r>
            <a:r>
              <a:rPr lang="bg-BG" dirty="0"/>
              <a:t> изчисляваме </a:t>
            </a:r>
            <a:r>
              <a:rPr lang="en-US" dirty="0"/>
              <a:t>wav – </a:t>
            </a:r>
            <a:r>
              <a:rPr lang="bg-BG" dirty="0"/>
              <a:t>коефициент на вълнение</a:t>
            </a:r>
            <a:endParaRPr lang="en-US" dirty="0"/>
          </a:p>
          <a:p>
            <a:pPr lvl="1"/>
            <a:r>
              <a:rPr lang="bg-BG" dirty="0"/>
              <a:t>С израза </a:t>
            </a:r>
            <a:r>
              <a:rPr lang="en-US" b="1" dirty="0"/>
              <a:t>0.4+wav/3</a:t>
            </a:r>
            <a:r>
              <a:rPr lang="bg-BG" dirty="0"/>
              <a:t> калибрираме „силата“ на вълните</a:t>
            </a:r>
            <a:endParaRPr lang="en-US" dirty="0"/>
          </a:p>
          <a:p>
            <a:pPr lvl="1"/>
            <a:r>
              <a:rPr lang="bg-BG" dirty="0"/>
              <a:t>Коефициентът на отражение умножаваме по така изчисления коефициент на вълнение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429000"/>
            <a:ext cx="8534400" cy="3124200"/>
          </a:xfrm>
          <a:prstGeom prst="snip2DiagRect">
            <a:avLst>
              <a:gd name="adj1" fmla="val 0"/>
              <a:gd name="adj2" fmla="val 8770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float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uTime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sampler2D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uWavUnit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 wav = 0.0;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&lt;5;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vec2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ofs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vec2(cos(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uTime+float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)),sin(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uTime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-float(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wav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texture2D(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uWavUnit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texPos+0.05*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ofs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).r;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wav = 0.4+wav/3.0;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gl_FragColor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vec4(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texCol.stp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vColor+specularColor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ref*wav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,1.0);</a:t>
            </a:r>
          </a:p>
        </p:txBody>
      </p:sp>
    </p:spTree>
    <p:extLst>
      <p:ext uri="{BB962C8B-B14F-4D97-AF65-F5344CB8AC3E}">
        <p14:creationId xmlns:p14="http://schemas.microsoft.com/office/powerpoint/2010/main" val="3354098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2051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457200"/>
            <a:ext cx="60102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653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Функция </a:t>
            </a:r>
            <a:r>
              <a:rPr lang="en-US" b="1" dirty="0" err="1"/>
              <a:t>loadTexture</a:t>
            </a:r>
            <a:r>
              <a:rPr lang="bg-BG" dirty="0"/>
              <a:t> създава празна текстура и подава заявка за зареждане на картинка</a:t>
            </a:r>
          </a:p>
          <a:p>
            <a:pPr lvl="1"/>
            <a:r>
              <a:rPr lang="bg-BG" dirty="0"/>
              <a:t>Функция </a:t>
            </a:r>
            <a:r>
              <a:rPr lang="en-US" b="1" dirty="0" err="1"/>
              <a:t>imageLoaded</a:t>
            </a:r>
            <a:r>
              <a:rPr lang="bg-BG" dirty="0"/>
              <a:t> реално създава текстурата</a:t>
            </a:r>
            <a:endParaRPr lang="en-US" dirty="0"/>
          </a:p>
          <a:p>
            <a:pPr lvl="1"/>
            <a:r>
              <a:rPr lang="bg-BG" dirty="0"/>
              <a:t>Връзката между двете функции е с </a:t>
            </a:r>
            <a:r>
              <a:rPr lang="bg-BG" dirty="0" err="1"/>
              <a:t>текстурния</a:t>
            </a:r>
            <a:r>
              <a:rPr lang="bg-BG" dirty="0"/>
              <a:t> обект</a:t>
            </a:r>
            <a:r>
              <a:rPr lang="en-US" dirty="0"/>
              <a:t> </a:t>
            </a:r>
            <a:r>
              <a:rPr lang="en-US" b="1" dirty="0"/>
              <a:t>texture</a:t>
            </a:r>
            <a:r>
              <a:rPr lang="bg-BG" dirty="0"/>
              <a:t> и </a:t>
            </a:r>
            <a:r>
              <a:rPr lang="en-US" dirty="0"/>
              <a:t>Image </a:t>
            </a:r>
            <a:r>
              <a:rPr lang="bg-BG" dirty="0"/>
              <a:t>обекта </a:t>
            </a:r>
            <a:r>
              <a:rPr lang="en-US" b="1" dirty="0"/>
              <a:t>image</a:t>
            </a:r>
            <a:endParaRPr lang="bg-BG" b="1" dirty="0"/>
          </a:p>
          <a:p>
            <a:pPr lvl="1"/>
            <a:endParaRPr lang="bg-BG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2667000"/>
            <a:ext cx="8534400" cy="3886200"/>
          </a:xfrm>
          <a:prstGeom prst="snip2DiagRect">
            <a:avLst>
              <a:gd name="adj1" fmla="val 0"/>
              <a:gd name="adj2" fmla="val 668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US" sz="16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gl.createTexture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Image();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image.onload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function() {</a:t>
            </a:r>
            <a:r>
              <a:rPr lang="en-US" sz="16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imageLoaded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texture,image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image.src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texture;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			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US" sz="16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imageLoaded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texture,image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gl.bindTexture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(gl.TEXTURE_2D, 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gl.pixelStorei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5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gl.UNPACK_FLIP_Y_WEBGL,true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gl.texImage2D(gl.TEXTURE_2D,0,gl.RGB,gl.RGB,gl.UNSIGNED_BYTE,</a:t>
            </a:r>
            <a:r>
              <a:rPr lang="en-US" sz="16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sz="165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24913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Кубични текстури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727589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Кубични текстури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Текстури в </a:t>
            </a:r>
            <a:r>
              <a:rPr lang="en-US" dirty="0"/>
              <a:t>3D</a:t>
            </a:r>
          </a:p>
          <a:p>
            <a:pPr lvl="1"/>
            <a:r>
              <a:rPr lang="bg-BG" dirty="0"/>
              <a:t>Комплект от 6 текстури, всяка е за една от стените на куб</a:t>
            </a:r>
          </a:p>
          <a:p>
            <a:pPr lvl="1"/>
            <a:r>
              <a:rPr lang="bg-BG" dirty="0"/>
              <a:t>Текстурата се нарича кубична</a:t>
            </a:r>
            <a:r>
              <a:rPr lang="en-US" dirty="0"/>
              <a:t>, </a:t>
            </a:r>
            <a:r>
              <a:rPr lang="bg-BG" dirty="0"/>
              <a:t>а наслагването е кубично наслагване (</a:t>
            </a:r>
            <a:r>
              <a:rPr lang="en-US" i="1" dirty="0"/>
              <a:t>cube mapping</a:t>
            </a:r>
            <a:r>
              <a:rPr lang="en-US" dirty="0"/>
              <a:t>)</a:t>
            </a:r>
            <a:endParaRPr lang="bg-BG" dirty="0"/>
          </a:p>
          <a:p>
            <a:pPr lvl="1"/>
            <a:endParaRPr lang="en-US" dirty="0"/>
          </a:p>
          <a:p>
            <a:r>
              <a:rPr lang="bg-BG" dirty="0"/>
              <a:t>Използване</a:t>
            </a:r>
          </a:p>
          <a:p>
            <a:pPr lvl="1"/>
            <a:r>
              <a:rPr lang="bg-BG" dirty="0"/>
              <a:t>Симулиране на обкръжение (напр. звездно небе)</a:t>
            </a:r>
          </a:p>
          <a:p>
            <a:pPr lvl="1"/>
            <a:r>
              <a:rPr lang="bg-BG" dirty="0"/>
              <a:t>Бързо и евтино добавяне на много детайли в далечината</a:t>
            </a:r>
          </a:p>
          <a:p>
            <a:pPr lvl="1"/>
            <a:r>
              <a:rPr lang="bg-BG" dirty="0"/>
              <a:t>Този метод се нарича </a:t>
            </a:r>
            <a:r>
              <a:rPr lang="bg-BG" i="1" dirty="0"/>
              <a:t>небесен куб</a:t>
            </a:r>
            <a:r>
              <a:rPr lang="bg-BG" dirty="0"/>
              <a:t> (</a:t>
            </a:r>
            <a:r>
              <a:rPr lang="en-US" i="1" dirty="0"/>
              <a:t>skybox</a:t>
            </a:r>
            <a:r>
              <a:rPr lang="en-US" dirty="0"/>
              <a:t>)</a:t>
            </a:r>
          </a:p>
          <a:p>
            <a:pPr lvl="1"/>
            <a:r>
              <a:rPr lang="bg-BG" dirty="0"/>
              <a:t>Има вариант с наслагване върху сфера – </a:t>
            </a:r>
            <a:r>
              <a:rPr lang="bg-BG" i="1" dirty="0"/>
              <a:t>небесен купол</a:t>
            </a:r>
            <a:r>
              <a:rPr lang="bg-BG" dirty="0"/>
              <a:t> (</a:t>
            </a:r>
            <a:r>
              <a:rPr lang="en-US" i="1" dirty="0" err="1"/>
              <a:t>skydome</a:t>
            </a:r>
            <a:r>
              <a:rPr lang="en-US" dirty="0"/>
              <a:t>),</a:t>
            </a:r>
            <a:r>
              <a:rPr lang="bg-BG" dirty="0"/>
              <a:t> но това е по-тежък вариант</a:t>
            </a:r>
          </a:p>
        </p:txBody>
      </p:sp>
    </p:spTree>
    <p:extLst>
      <p:ext uri="{BB962C8B-B14F-4D97-AF65-F5344CB8AC3E}">
        <p14:creationId xmlns:p14="http://schemas.microsoft.com/office/powerpoint/2010/main" val="35087486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/>
              <a:t>Текстурни</a:t>
            </a:r>
            <a:r>
              <a:rPr lang="bg-BG" dirty="0"/>
              <a:t> координати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Съществена разлика</a:t>
            </a:r>
          </a:p>
          <a:p>
            <a:pPr lvl="1"/>
            <a:r>
              <a:rPr lang="bg-BG" dirty="0"/>
              <a:t>Не са директни координати на </a:t>
            </a:r>
            <a:r>
              <a:rPr lang="bg-BG" dirty="0" err="1"/>
              <a:t>тексел</a:t>
            </a:r>
            <a:endParaRPr lang="bg-BG" dirty="0"/>
          </a:p>
          <a:p>
            <a:pPr lvl="1"/>
            <a:r>
              <a:rPr lang="bg-BG" dirty="0"/>
              <a:t>Координатите са </a:t>
            </a:r>
            <a:r>
              <a:rPr lang="en-US" dirty="0"/>
              <a:t>3D</a:t>
            </a:r>
            <a:r>
              <a:rPr lang="bg-BG" dirty="0"/>
              <a:t> вектори, определящи лъч</a:t>
            </a:r>
          </a:p>
          <a:p>
            <a:pPr lvl="1"/>
            <a:r>
              <a:rPr lang="bg-BG" dirty="0"/>
              <a:t>Сечението на този лъч с </a:t>
            </a:r>
            <a:r>
              <a:rPr lang="bg-BG" dirty="0" err="1"/>
              <a:t>текстурния</a:t>
            </a:r>
            <a:r>
              <a:rPr lang="bg-BG" dirty="0"/>
              <a:t> куб определя кой </a:t>
            </a:r>
            <a:r>
              <a:rPr lang="bg-BG" dirty="0" err="1"/>
              <a:t>тексел</a:t>
            </a:r>
            <a:r>
              <a:rPr lang="bg-BG" dirty="0"/>
              <a:t> от коя от 6-те текстури ще се използва</a:t>
            </a:r>
          </a:p>
          <a:p>
            <a:pPr lvl="1"/>
            <a:endParaRPr lang="bg-BG" dirty="0"/>
          </a:p>
          <a:p>
            <a:r>
              <a:rPr lang="bg-BG" dirty="0"/>
              <a:t>Алгоритъм на пресмятане</a:t>
            </a:r>
          </a:p>
          <a:p>
            <a:pPr marL="625475" lvl="1" indent="-273050"/>
            <a:r>
              <a:rPr lang="bg-BG" dirty="0"/>
              <a:t>Най-голямата по модул компонента</a:t>
            </a:r>
            <a:r>
              <a:rPr lang="en-US" dirty="0"/>
              <a:t> </a:t>
            </a:r>
            <a:r>
              <a:rPr lang="bg-BG" dirty="0"/>
              <a:t>на вектора определя коя от 6-те стени се докосва (т.е. коя текстура да се ползва)</a:t>
            </a:r>
          </a:p>
          <a:p>
            <a:pPr marL="625475" lvl="1" indent="-273050"/>
            <a:r>
              <a:rPr lang="bg-BG" dirty="0"/>
              <a:t>Съотношението между другите два компонента определя кой </a:t>
            </a:r>
            <a:r>
              <a:rPr lang="bg-BG" dirty="0" err="1"/>
              <a:t>тексел</a:t>
            </a:r>
            <a:r>
              <a:rPr lang="bg-BG" dirty="0"/>
              <a:t> от нея да се използва</a:t>
            </a:r>
          </a:p>
          <a:p>
            <a:pPr marL="625475" lvl="1" indent="-273050"/>
            <a:r>
              <a:rPr lang="bg-BG" dirty="0"/>
              <a:t>Тези изчисления се извършват хардуерно</a:t>
            </a:r>
          </a:p>
        </p:txBody>
      </p:sp>
    </p:spTree>
    <p:extLst>
      <p:ext uri="{BB962C8B-B14F-4D97-AF65-F5344CB8AC3E}">
        <p14:creationId xmlns:p14="http://schemas.microsoft.com/office/powerpoint/2010/main" val="23133864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45"/>
          <p:cNvSpPr/>
          <p:nvPr/>
        </p:nvSpPr>
        <p:spPr>
          <a:xfrm rot="10800000" flipV="1">
            <a:off x="2371180" y="3184114"/>
            <a:ext cx="1268122" cy="474946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  <a:gd name="connsiteX0" fmla="*/ 3764008 w 3766071"/>
              <a:gd name="connsiteY0" fmla="*/ 0 h 636282"/>
              <a:gd name="connsiteX1" fmla="*/ 0 w 3766071"/>
              <a:gd name="connsiteY1" fmla="*/ 636282 h 636282"/>
              <a:gd name="connsiteX0" fmla="*/ 3764008 w 3768716"/>
              <a:gd name="connsiteY0" fmla="*/ 0 h 636495"/>
              <a:gd name="connsiteX1" fmla="*/ 0 w 3768716"/>
              <a:gd name="connsiteY1" fmla="*/ 636282 h 636495"/>
              <a:gd name="connsiteX0" fmla="*/ 3764008 w 3764008"/>
              <a:gd name="connsiteY0" fmla="*/ 0 h 637014"/>
              <a:gd name="connsiteX1" fmla="*/ 0 w 3764008"/>
              <a:gd name="connsiteY1" fmla="*/ 636282 h 63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4008" h="637014">
                <a:moveTo>
                  <a:pt x="3764008" y="0"/>
                </a:moveTo>
                <a:cubicBezTo>
                  <a:pt x="3667534" y="517596"/>
                  <a:pt x="2266947" y="648220"/>
                  <a:pt x="0" y="636282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4" name="Freeform 43"/>
          <p:cNvSpPr/>
          <p:nvPr/>
        </p:nvSpPr>
        <p:spPr>
          <a:xfrm rot="5400000" flipH="1">
            <a:off x="5351960" y="2817607"/>
            <a:ext cx="309282" cy="1444370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  <a:gd name="connsiteX0" fmla="*/ 578224 w 589933"/>
              <a:gd name="connsiteY0" fmla="*/ 0 h 2721136"/>
              <a:gd name="connsiteX1" fmla="*/ 0 w 589933"/>
              <a:gd name="connsiteY1" fmla="*/ 2721136 h 2721136"/>
              <a:gd name="connsiteX0" fmla="*/ 309282 w 328556"/>
              <a:gd name="connsiteY0" fmla="*/ 0 h 1930377"/>
              <a:gd name="connsiteX1" fmla="*/ 0 w 328556"/>
              <a:gd name="connsiteY1" fmla="*/ 1930377 h 1930377"/>
              <a:gd name="connsiteX0" fmla="*/ 309282 w 309282"/>
              <a:gd name="connsiteY0" fmla="*/ 0 h 1930377"/>
              <a:gd name="connsiteX1" fmla="*/ 0 w 309282"/>
              <a:gd name="connsiteY1" fmla="*/ 1930377 h 1930377"/>
              <a:gd name="connsiteX0" fmla="*/ 309282 w 309282"/>
              <a:gd name="connsiteY0" fmla="*/ 0 h 1930377"/>
              <a:gd name="connsiteX1" fmla="*/ 0 w 309282"/>
              <a:gd name="connsiteY1" fmla="*/ 1930377 h 1930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9282" h="1930377">
                <a:moveTo>
                  <a:pt x="309282" y="0"/>
                </a:moveTo>
                <a:cubicBezTo>
                  <a:pt x="304800" y="983585"/>
                  <a:pt x="273424" y="1724866"/>
                  <a:pt x="0" y="1930377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2" name="Freeform 41"/>
          <p:cNvSpPr/>
          <p:nvPr/>
        </p:nvSpPr>
        <p:spPr>
          <a:xfrm flipV="1">
            <a:off x="4453811" y="4589054"/>
            <a:ext cx="45719" cy="501294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702" h="672353">
                <a:moveTo>
                  <a:pt x="0" y="0"/>
                </a:moveTo>
                <a:cubicBezTo>
                  <a:pt x="103094" y="156883"/>
                  <a:pt x="179294" y="179294"/>
                  <a:pt x="107576" y="672353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Текстури</a:t>
            </a:r>
          </a:p>
          <a:p>
            <a:pPr lvl="1"/>
            <a:r>
              <a:rPr lang="bg-BG" dirty="0"/>
              <a:t>По една за всяко направление</a:t>
            </a:r>
            <a:endParaRPr lang="en-US" dirty="0"/>
          </a:p>
          <a:p>
            <a:pPr lvl="1"/>
            <a:r>
              <a:rPr lang="bg-BG" dirty="0"/>
              <a:t>Представка </a:t>
            </a:r>
            <a:r>
              <a:rPr lang="en-GB" b="1" dirty="0" err="1"/>
              <a:t>TEXTURE_CUBE_MAP</a:t>
            </a:r>
            <a:r>
              <a:rPr lang="en-GB" b="1" dirty="0"/>
              <a:t>_</a:t>
            </a:r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lvl="1"/>
            <a:endParaRPr lang="bg-BG" b="1" dirty="0"/>
          </a:p>
          <a:p>
            <a:pPr marL="625475" lvl="1" indent="-273050"/>
            <a:r>
              <a:rPr lang="bg-BG" dirty="0" err="1"/>
              <a:t>Равнинността</a:t>
            </a:r>
            <a:r>
              <a:rPr lang="bg-BG" dirty="0"/>
              <a:t> им води до деформация, която се компенсира, ако гледната точка е в геометричния център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27914" y="4250500"/>
            <a:ext cx="12634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POSITIVE_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Y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48588" y="1905000"/>
            <a:ext cx="1239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POSITIVE_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Z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67468" y="5090348"/>
            <a:ext cx="13708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NEGATIVE_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Z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726563" y="2845560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NEGATIVE_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Y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246715" y="3213704"/>
            <a:ext cx="1407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NEGATIVE_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X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3276600" y="4429769"/>
            <a:ext cx="743334" cy="318571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/>
          <p:cNvSpPr/>
          <p:nvPr/>
        </p:nvSpPr>
        <p:spPr>
          <a:xfrm>
            <a:off x="4019934" y="2624531"/>
            <a:ext cx="1805239" cy="1805238"/>
          </a:xfrm>
          <a:prstGeom prst="rect">
            <a:avLst/>
          </a:prstGeom>
          <a:solidFill>
            <a:srgbClr val="FFFFFF">
              <a:alpha val="60000"/>
            </a:srgbClr>
          </a:solidFill>
          <a:ln w="38100">
            <a:solidFill>
              <a:schemeClr val="accent1">
                <a:lumMod val="75000"/>
              </a:schemeClr>
            </a:solidFill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1" name="Freeform 40"/>
          <p:cNvSpPr/>
          <p:nvPr/>
        </p:nvSpPr>
        <p:spPr>
          <a:xfrm>
            <a:off x="3280612" y="2644994"/>
            <a:ext cx="2529274" cy="2098878"/>
          </a:xfrm>
          <a:custGeom>
            <a:avLst/>
            <a:gdLst>
              <a:gd name="connsiteX0" fmla="*/ 2538663 w 2538663"/>
              <a:gd name="connsiteY0" fmla="*/ 1672390 h 1989221"/>
              <a:gd name="connsiteX1" fmla="*/ 1905000 w 2538663"/>
              <a:gd name="connsiteY1" fmla="*/ 1989221 h 1989221"/>
              <a:gd name="connsiteX2" fmla="*/ 1900989 w 2538663"/>
              <a:gd name="connsiteY2" fmla="*/ 92242 h 1989221"/>
              <a:gd name="connsiteX3" fmla="*/ 0 w 2538663"/>
              <a:gd name="connsiteY3" fmla="*/ 80211 h 1989221"/>
              <a:gd name="connsiteX4" fmla="*/ 497305 w 2538663"/>
              <a:gd name="connsiteY4" fmla="*/ 0 h 1989221"/>
              <a:gd name="connsiteX5" fmla="*/ 2538663 w 2538663"/>
              <a:gd name="connsiteY5" fmla="*/ 16042 h 1989221"/>
              <a:gd name="connsiteX6" fmla="*/ 2538663 w 2538663"/>
              <a:gd name="connsiteY6" fmla="*/ 1672390 h 1989221"/>
              <a:gd name="connsiteX0" fmla="*/ 2538663 w 2546684"/>
              <a:gd name="connsiteY0" fmla="*/ 1796716 h 2113547"/>
              <a:gd name="connsiteX1" fmla="*/ 1905000 w 2546684"/>
              <a:gd name="connsiteY1" fmla="*/ 2113547 h 2113547"/>
              <a:gd name="connsiteX2" fmla="*/ 1900989 w 2546684"/>
              <a:gd name="connsiteY2" fmla="*/ 216568 h 2113547"/>
              <a:gd name="connsiteX3" fmla="*/ 0 w 2546684"/>
              <a:gd name="connsiteY3" fmla="*/ 204537 h 2113547"/>
              <a:gd name="connsiteX4" fmla="*/ 497305 w 2546684"/>
              <a:gd name="connsiteY4" fmla="*/ 124326 h 2113547"/>
              <a:gd name="connsiteX5" fmla="*/ 2546684 w 2546684"/>
              <a:gd name="connsiteY5" fmla="*/ 0 h 2113547"/>
              <a:gd name="connsiteX6" fmla="*/ 2538663 w 2546684"/>
              <a:gd name="connsiteY6" fmla="*/ 1796716 h 2113547"/>
              <a:gd name="connsiteX0" fmla="*/ 2538663 w 2546684"/>
              <a:gd name="connsiteY0" fmla="*/ 1800727 h 2117558"/>
              <a:gd name="connsiteX1" fmla="*/ 1905000 w 2546684"/>
              <a:gd name="connsiteY1" fmla="*/ 2117558 h 2117558"/>
              <a:gd name="connsiteX2" fmla="*/ 1900989 w 2546684"/>
              <a:gd name="connsiteY2" fmla="*/ 220579 h 2117558"/>
              <a:gd name="connsiteX3" fmla="*/ 0 w 2546684"/>
              <a:gd name="connsiteY3" fmla="*/ 208548 h 2117558"/>
              <a:gd name="connsiteX4" fmla="*/ 737937 w 2546684"/>
              <a:gd name="connsiteY4" fmla="*/ 0 h 2117558"/>
              <a:gd name="connsiteX5" fmla="*/ 2546684 w 2546684"/>
              <a:gd name="connsiteY5" fmla="*/ 4011 h 2117558"/>
              <a:gd name="connsiteX6" fmla="*/ 2538663 w 2546684"/>
              <a:gd name="connsiteY6" fmla="*/ 1800727 h 2117558"/>
              <a:gd name="connsiteX0" fmla="*/ 2528883 w 2546684"/>
              <a:gd name="connsiteY0" fmla="*/ 1790947 h 2117558"/>
              <a:gd name="connsiteX1" fmla="*/ 1905000 w 2546684"/>
              <a:gd name="connsiteY1" fmla="*/ 2117558 h 2117558"/>
              <a:gd name="connsiteX2" fmla="*/ 1900989 w 2546684"/>
              <a:gd name="connsiteY2" fmla="*/ 220579 h 2117558"/>
              <a:gd name="connsiteX3" fmla="*/ 0 w 2546684"/>
              <a:gd name="connsiteY3" fmla="*/ 208548 h 2117558"/>
              <a:gd name="connsiteX4" fmla="*/ 737937 w 2546684"/>
              <a:gd name="connsiteY4" fmla="*/ 0 h 2117558"/>
              <a:gd name="connsiteX5" fmla="*/ 2546684 w 2546684"/>
              <a:gd name="connsiteY5" fmla="*/ 4011 h 2117558"/>
              <a:gd name="connsiteX6" fmla="*/ 2528883 w 2546684"/>
              <a:gd name="connsiteY6" fmla="*/ 1790947 h 2117558"/>
              <a:gd name="connsiteX0" fmla="*/ 2528883 w 2529274"/>
              <a:gd name="connsiteY0" fmla="*/ 1790947 h 2117558"/>
              <a:gd name="connsiteX1" fmla="*/ 1905000 w 2529274"/>
              <a:gd name="connsiteY1" fmla="*/ 2117558 h 2117558"/>
              <a:gd name="connsiteX2" fmla="*/ 1900989 w 2529274"/>
              <a:gd name="connsiteY2" fmla="*/ 220579 h 2117558"/>
              <a:gd name="connsiteX3" fmla="*/ 0 w 2529274"/>
              <a:gd name="connsiteY3" fmla="*/ 208548 h 2117558"/>
              <a:gd name="connsiteX4" fmla="*/ 737937 w 2529274"/>
              <a:gd name="connsiteY4" fmla="*/ 0 h 2117558"/>
              <a:gd name="connsiteX5" fmla="*/ 2522234 w 2529274"/>
              <a:gd name="connsiteY5" fmla="*/ 18680 h 2117558"/>
              <a:gd name="connsiteX6" fmla="*/ 2528883 w 2529274"/>
              <a:gd name="connsiteY6" fmla="*/ 1790947 h 2117558"/>
              <a:gd name="connsiteX0" fmla="*/ 2528883 w 2529274"/>
              <a:gd name="connsiteY0" fmla="*/ 1772267 h 2098878"/>
              <a:gd name="connsiteX1" fmla="*/ 1905000 w 2529274"/>
              <a:gd name="connsiteY1" fmla="*/ 2098878 h 2098878"/>
              <a:gd name="connsiteX2" fmla="*/ 1900989 w 2529274"/>
              <a:gd name="connsiteY2" fmla="*/ 201899 h 2098878"/>
              <a:gd name="connsiteX3" fmla="*/ 0 w 2529274"/>
              <a:gd name="connsiteY3" fmla="*/ 189868 h 2098878"/>
              <a:gd name="connsiteX4" fmla="*/ 742827 w 2529274"/>
              <a:gd name="connsiteY4" fmla="*/ 879 h 2098878"/>
              <a:gd name="connsiteX5" fmla="*/ 2522234 w 2529274"/>
              <a:gd name="connsiteY5" fmla="*/ 0 h 2098878"/>
              <a:gd name="connsiteX6" fmla="*/ 2528883 w 2529274"/>
              <a:gd name="connsiteY6" fmla="*/ 1772267 h 209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9274" h="2098878">
                <a:moveTo>
                  <a:pt x="2528883" y="1772267"/>
                </a:moveTo>
                <a:lnTo>
                  <a:pt x="1905000" y="2098878"/>
                </a:lnTo>
                <a:lnTo>
                  <a:pt x="1900989" y="201899"/>
                </a:lnTo>
                <a:lnTo>
                  <a:pt x="0" y="189868"/>
                </a:lnTo>
                <a:lnTo>
                  <a:pt x="742827" y="879"/>
                </a:lnTo>
                <a:lnTo>
                  <a:pt x="2522234" y="0"/>
                </a:lnTo>
                <a:cubicBezTo>
                  <a:pt x="2519560" y="598905"/>
                  <a:pt x="2531557" y="1173362"/>
                  <a:pt x="2528883" y="177226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38100">
            <a:noFill/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6" name="Rectangle 25"/>
          <p:cNvSpPr/>
          <p:nvPr/>
        </p:nvSpPr>
        <p:spPr>
          <a:xfrm>
            <a:off x="3276600" y="2836912"/>
            <a:ext cx="1911430" cy="1911428"/>
          </a:xfrm>
          <a:prstGeom prst="rect">
            <a:avLst/>
          </a:prstGeom>
          <a:solidFill>
            <a:srgbClr val="FFFFFF">
              <a:alpha val="30196"/>
            </a:srgbClr>
          </a:solidFill>
          <a:ln w="38100">
            <a:solidFill>
              <a:schemeClr val="accent1">
                <a:lumMod val="75000"/>
              </a:schemeClr>
            </a:solidFill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3276600" y="2624531"/>
            <a:ext cx="743334" cy="212381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5188030" y="2624531"/>
            <a:ext cx="637143" cy="212381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188030" y="4429769"/>
            <a:ext cx="637143" cy="318571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olid"/>
          </a:ln>
          <a:effectLst>
            <a:outerShdw blurRad="63500" algn="ctr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Freeform 38"/>
          <p:cNvSpPr/>
          <p:nvPr/>
        </p:nvSpPr>
        <p:spPr>
          <a:xfrm>
            <a:off x="4531660" y="2243554"/>
            <a:ext cx="135702" cy="503076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702" h="672353">
                <a:moveTo>
                  <a:pt x="0" y="0"/>
                </a:moveTo>
                <a:cubicBezTo>
                  <a:pt x="103094" y="156883"/>
                  <a:pt x="179294" y="179294"/>
                  <a:pt x="107576" y="672353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33" name="TextBox 32"/>
          <p:cNvSpPr txBox="1"/>
          <p:nvPr/>
        </p:nvSpPr>
        <p:spPr>
          <a:xfrm>
            <a:off x="1565591" y="3969242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POSITIVE_</a:t>
            </a:r>
            <a:r>
              <a:rPr lang="en-US" sz="1600" b="1" dirty="0"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X</a:t>
            </a:r>
            <a:endParaRPr lang="bg-BG" sz="1600" b="1" dirty="0"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Freeform 42"/>
          <p:cNvSpPr/>
          <p:nvPr/>
        </p:nvSpPr>
        <p:spPr>
          <a:xfrm rot="16200000" flipH="1">
            <a:off x="3413928" y="3271079"/>
            <a:ext cx="309282" cy="1444370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  <a:gd name="connsiteX0" fmla="*/ 578224 w 589933"/>
              <a:gd name="connsiteY0" fmla="*/ 0 h 2721136"/>
              <a:gd name="connsiteX1" fmla="*/ 0 w 589933"/>
              <a:gd name="connsiteY1" fmla="*/ 2721136 h 2721136"/>
              <a:gd name="connsiteX0" fmla="*/ 309282 w 328556"/>
              <a:gd name="connsiteY0" fmla="*/ 0 h 1930377"/>
              <a:gd name="connsiteX1" fmla="*/ 0 w 328556"/>
              <a:gd name="connsiteY1" fmla="*/ 1930377 h 1930377"/>
              <a:gd name="connsiteX0" fmla="*/ 309282 w 309282"/>
              <a:gd name="connsiteY0" fmla="*/ 0 h 1930377"/>
              <a:gd name="connsiteX1" fmla="*/ 0 w 309282"/>
              <a:gd name="connsiteY1" fmla="*/ 1930377 h 1930377"/>
              <a:gd name="connsiteX0" fmla="*/ 309282 w 309282"/>
              <a:gd name="connsiteY0" fmla="*/ 0 h 1930377"/>
              <a:gd name="connsiteX1" fmla="*/ 0 w 309282"/>
              <a:gd name="connsiteY1" fmla="*/ 1930377 h 1930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9282" h="1930377">
                <a:moveTo>
                  <a:pt x="309282" y="0"/>
                </a:moveTo>
                <a:cubicBezTo>
                  <a:pt x="304800" y="983585"/>
                  <a:pt x="273424" y="1724866"/>
                  <a:pt x="0" y="1930377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5" name="Freeform 44"/>
          <p:cNvSpPr/>
          <p:nvPr/>
        </p:nvSpPr>
        <p:spPr>
          <a:xfrm flipV="1">
            <a:off x="5513679" y="3744942"/>
            <a:ext cx="1268122" cy="474946"/>
          </a:xfrm>
          <a:custGeom>
            <a:avLst/>
            <a:gdLst>
              <a:gd name="connsiteX0" fmla="*/ 68741 w 673859"/>
              <a:gd name="connsiteY0" fmla="*/ 0 h 981636"/>
              <a:gd name="connsiteX1" fmla="*/ 55294 w 673859"/>
              <a:gd name="connsiteY1" fmla="*/ 645459 h 981636"/>
              <a:gd name="connsiteX2" fmla="*/ 673859 w 673859"/>
              <a:gd name="connsiteY2" fmla="*/ 981636 h 981636"/>
              <a:gd name="connsiteX0" fmla="*/ 0 w 605118"/>
              <a:gd name="connsiteY0" fmla="*/ 0 h 981636"/>
              <a:gd name="connsiteX1" fmla="*/ 605118 w 605118"/>
              <a:gd name="connsiteY1" fmla="*/ 981636 h 981636"/>
              <a:gd name="connsiteX0" fmla="*/ 0 w 3455894"/>
              <a:gd name="connsiteY0" fmla="*/ 0 h 551330"/>
              <a:gd name="connsiteX1" fmla="*/ 3455894 w 3455894"/>
              <a:gd name="connsiteY1" fmla="*/ 551330 h 551330"/>
              <a:gd name="connsiteX0" fmla="*/ 0 w 107576"/>
              <a:gd name="connsiteY0" fmla="*/ 0 h 672353"/>
              <a:gd name="connsiteX1" fmla="*/ 107576 w 107576"/>
              <a:gd name="connsiteY1" fmla="*/ 672353 h 672353"/>
              <a:gd name="connsiteX0" fmla="*/ 0 w 127380"/>
              <a:gd name="connsiteY0" fmla="*/ 0 h 672353"/>
              <a:gd name="connsiteX1" fmla="*/ 107576 w 127380"/>
              <a:gd name="connsiteY1" fmla="*/ 672353 h 672353"/>
              <a:gd name="connsiteX0" fmla="*/ 0 w 135702"/>
              <a:gd name="connsiteY0" fmla="*/ 0 h 672353"/>
              <a:gd name="connsiteX1" fmla="*/ 107576 w 135702"/>
              <a:gd name="connsiteY1" fmla="*/ 672353 h 672353"/>
              <a:gd name="connsiteX0" fmla="*/ 3764008 w 3766071"/>
              <a:gd name="connsiteY0" fmla="*/ 0 h 636282"/>
              <a:gd name="connsiteX1" fmla="*/ 0 w 3766071"/>
              <a:gd name="connsiteY1" fmla="*/ 636282 h 636282"/>
              <a:gd name="connsiteX0" fmla="*/ 3764008 w 3768716"/>
              <a:gd name="connsiteY0" fmla="*/ 0 h 636495"/>
              <a:gd name="connsiteX1" fmla="*/ 0 w 3768716"/>
              <a:gd name="connsiteY1" fmla="*/ 636282 h 636495"/>
              <a:gd name="connsiteX0" fmla="*/ 3764008 w 3764008"/>
              <a:gd name="connsiteY0" fmla="*/ 0 h 637014"/>
              <a:gd name="connsiteX1" fmla="*/ 0 w 3764008"/>
              <a:gd name="connsiteY1" fmla="*/ 636282 h 63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4008" h="637014">
                <a:moveTo>
                  <a:pt x="3764008" y="0"/>
                </a:moveTo>
                <a:cubicBezTo>
                  <a:pt x="3667534" y="517596"/>
                  <a:pt x="2266947" y="648220"/>
                  <a:pt x="0" y="636282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475944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с кубична текстура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Парк</a:t>
            </a:r>
          </a:p>
          <a:p>
            <a:pPr lvl="1"/>
            <a:r>
              <a:rPr lang="bg-BG" dirty="0"/>
              <a:t>Небето е </a:t>
            </a:r>
            <a:r>
              <a:rPr lang="en-US" b="1" dirty="0"/>
              <a:t>+Y</a:t>
            </a:r>
            <a:r>
              <a:rPr lang="en-US" dirty="0"/>
              <a:t>, </a:t>
            </a:r>
            <a:r>
              <a:rPr lang="bg-BG" dirty="0"/>
              <a:t>земята е </a:t>
            </a:r>
            <a:r>
              <a:rPr lang="en-US" b="1" dirty="0"/>
              <a:t>–Y</a:t>
            </a:r>
            <a:r>
              <a:rPr lang="bg-BG" dirty="0"/>
              <a:t>, хоризонтът е по </a:t>
            </a:r>
            <a:r>
              <a:rPr lang="en-US" b="1" dirty="0"/>
              <a:t>X</a:t>
            </a:r>
            <a:r>
              <a:rPr lang="bg-BG" dirty="0"/>
              <a:t> и </a:t>
            </a:r>
            <a:r>
              <a:rPr lang="en-US" b="1" dirty="0"/>
              <a:t>Z</a:t>
            </a:r>
            <a:endParaRPr lang="bg-BG" b="1" dirty="0"/>
          </a:p>
          <a:p>
            <a:pPr lvl="1"/>
            <a:r>
              <a:rPr lang="bg-BG" dirty="0"/>
              <a:t>Оглеждане във всички посоки (вкл. нагоре и надолу)</a:t>
            </a:r>
          </a:p>
        </p:txBody>
      </p:sp>
      <p:pic>
        <p:nvPicPr>
          <p:cNvPr id="3075" name="Picture 3" descr="D:\Pavel\Courses\MATERIALS\Course.WebGL 2015-16\Lectures\WebGL-20 Textures II\Example 10 - Cubic texture\neg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062000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Pavel\Courses\MATERIALS\Course.WebGL 2015-16\Lectures\WebGL-20 Textures II\Example 10 - Cubic texture\neg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713" y="5301626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Pavel\Courses\MATERIALS\Course.WebGL 2015-16\Lectures\WebGL-20 Textures II\Example 10 - Cubic texture\negz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713" y="4062000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:\Pavel\Courses\MATERIALS\Course.WebGL 2015-16\Lectures\WebGL-20 Textures II\Example 10 - Cubic texture\posx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826" y="4062000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Pavel\Courses\MATERIALS\Course.WebGL 2015-16\Lectures\WebGL-20 Textures II\Example 10 - Cubic texture\posy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713" y="2819400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:\Pavel\Courses\MATERIALS\Course.WebGL 2015-16\Lectures\WebGL-20 Textures II\Example 10 - Cubic texture\posz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939" y="4062000"/>
            <a:ext cx="118872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563868" y="6090236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-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Y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63868" y="360801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+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Y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1720" y="485061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-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X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13946" y="485061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+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X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72833" y="4846832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-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Z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55059" y="4843054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sym typeface="Symbol"/>
              </a:rPr>
              <a:t>+</a:t>
            </a:r>
            <a:r>
              <a:rPr lang="en-US" sz="2000" b="1" dirty="0">
                <a:solidFill>
                  <a:schemeClr val="bg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rPr>
              <a:t>Z</a:t>
            </a:r>
            <a:endParaRPr lang="bg-BG" sz="2000" b="1" dirty="0">
              <a:solidFill>
                <a:schemeClr val="bg1"/>
              </a:solidFill>
              <a:effectLst>
                <a:outerShdw blurRad="635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47800" y="6135469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Park 3</a:t>
            </a:r>
          </a:p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Автори: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Emil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Persson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лиценз: 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CC-BY 3.0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http://www.humus.name/index.php?page=Textures&amp;ID=20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823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В </a:t>
            </a:r>
            <a:r>
              <a:rPr lang="bg-BG" dirty="0" err="1"/>
              <a:t>шейдъра</a:t>
            </a:r>
            <a:r>
              <a:rPr lang="bg-BG" dirty="0"/>
              <a:t> за върхове подаваме координатите на върховете към </a:t>
            </a:r>
            <a:r>
              <a:rPr lang="bg-BG" dirty="0" err="1"/>
              <a:t>шейдъра</a:t>
            </a:r>
            <a:r>
              <a:rPr lang="bg-BG" dirty="0"/>
              <a:t> за фрагменти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bg-BG" dirty="0"/>
              <a:t>Променливата </a:t>
            </a:r>
            <a:r>
              <a:rPr lang="en-US" b="1" dirty="0" err="1"/>
              <a:t>uTexUnit</a:t>
            </a:r>
            <a:r>
              <a:rPr lang="bg-BG" dirty="0"/>
              <a:t> е от тип </a:t>
            </a:r>
            <a:r>
              <a:rPr lang="en-US" b="1" dirty="0" err="1"/>
              <a:t>samplerCube</a:t>
            </a:r>
            <a:r>
              <a:rPr lang="en-US" dirty="0"/>
              <a:t>, </a:t>
            </a:r>
            <a:r>
              <a:rPr lang="bg-BG" dirty="0"/>
              <a:t>който се отнася за кубична текстура в </a:t>
            </a:r>
            <a:r>
              <a:rPr lang="bg-BG" dirty="0" err="1"/>
              <a:t>текстурен</a:t>
            </a:r>
            <a:r>
              <a:rPr lang="bg-BG" dirty="0"/>
              <a:t> модул</a:t>
            </a:r>
          </a:p>
          <a:p>
            <a:pPr lvl="1"/>
            <a:r>
              <a:rPr lang="bg-BG" dirty="0"/>
              <a:t>Извличането на цвят на </a:t>
            </a:r>
            <a:r>
              <a:rPr lang="bg-BG" dirty="0" err="1"/>
              <a:t>тексел</a:t>
            </a:r>
            <a:r>
              <a:rPr lang="bg-BG" dirty="0"/>
              <a:t> е с </a:t>
            </a:r>
            <a:r>
              <a:rPr lang="en-US" b="1" dirty="0" err="1"/>
              <a:t>textureCube</a:t>
            </a:r>
            <a:r>
              <a:rPr lang="bg-BG" dirty="0"/>
              <a:t> и </a:t>
            </a:r>
            <a:r>
              <a:rPr lang="en-US" dirty="0"/>
              <a:t>3D </a:t>
            </a:r>
            <a:r>
              <a:rPr lang="bg-BG" dirty="0"/>
              <a:t>координатите на пиксел (или на 3</a:t>
            </a:r>
            <a:r>
              <a:rPr lang="en-US" dirty="0"/>
              <a:t>D</a:t>
            </a:r>
            <a:r>
              <a:rPr lang="bg-BG" dirty="0"/>
              <a:t> вектор)</a:t>
            </a:r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4724400"/>
            <a:ext cx="8534400" cy="1828800"/>
          </a:xfrm>
          <a:prstGeom prst="snip2DiagRect">
            <a:avLst>
              <a:gd name="adj1" fmla="val 0"/>
              <a:gd name="adj2" fmla="val 13182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samplerCube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uTexUnit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varying vec3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vXYZ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main( 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gl_FragColor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textureCube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uTexUnit,vXYZ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1676400"/>
            <a:ext cx="8534400" cy="1600200"/>
          </a:xfrm>
          <a:prstGeom prst="snip2DiagRect">
            <a:avLst>
              <a:gd name="adj1" fmla="val 0"/>
              <a:gd name="adj2" fmla="val 13917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varying vec3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vXYZ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main 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bg-BG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vXYZ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aXYZ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05120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rIns="0"/>
          <a:lstStyle/>
          <a:p>
            <a:r>
              <a:rPr lang="bg-BG" dirty="0"/>
              <a:t>Небесен куб</a:t>
            </a:r>
          </a:p>
          <a:p>
            <a:pPr lvl="1"/>
            <a:r>
              <a:rPr lang="bg-BG" dirty="0"/>
              <a:t>Реализиран като клас </a:t>
            </a:r>
            <a:r>
              <a:rPr lang="en-US" b="1" dirty="0"/>
              <a:t>Skybox</a:t>
            </a:r>
          </a:p>
          <a:p>
            <a:pPr lvl="1"/>
            <a:r>
              <a:rPr lang="bg-BG" dirty="0"/>
              <a:t>Не са нужни цвят и нормални вектори – няма осветяване</a:t>
            </a:r>
          </a:p>
          <a:p>
            <a:pPr lvl="1"/>
            <a:r>
              <a:rPr lang="bg-BG" dirty="0"/>
              <a:t>Не са нужни </a:t>
            </a:r>
            <a:r>
              <a:rPr lang="bg-BG" dirty="0" err="1"/>
              <a:t>текстурни</a:t>
            </a:r>
            <a:r>
              <a:rPr lang="bg-BG" dirty="0"/>
              <a:t> координати – ползват се самите координати на върховете</a:t>
            </a:r>
          </a:p>
          <a:p>
            <a:pPr lvl="1"/>
            <a:r>
              <a:rPr lang="bg-BG" dirty="0"/>
              <a:t>Текстурата е готова</a:t>
            </a:r>
            <a:r>
              <a:rPr lang="en-US" dirty="0"/>
              <a:t>,</a:t>
            </a:r>
            <a:r>
              <a:rPr lang="bg-BG" dirty="0"/>
              <a:t> когато са заредени всичките 6 текстури (в </a:t>
            </a:r>
            <a:r>
              <a:rPr lang="en-US" b="1" dirty="0"/>
              <a:t>count</a:t>
            </a:r>
            <a:r>
              <a:rPr lang="bg-BG" dirty="0"/>
              <a:t> броим колко незаредени текстури остават)</a:t>
            </a:r>
          </a:p>
          <a:p>
            <a:pPr lvl="1"/>
            <a:r>
              <a:rPr lang="bg-BG" dirty="0"/>
              <a:t>Завъртаме около </a:t>
            </a:r>
            <a:r>
              <a:rPr lang="en-US" b="1" dirty="0"/>
              <a:t>X</a:t>
            </a:r>
            <a:r>
              <a:rPr lang="bg-BG" dirty="0"/>
              <a:t>, за да направим небето от </a:t>
            </a:r>
            <a:r>
              <a:rPr lang="en-US" b="1" dirty="0"/>
              <a:t>+Y</a:t>
            </a:r>
            <a:r>
              <a:rPr lang="bg-BG" dirty="0"/>
              <a:t> на </a:t>
            </a:r>
            <a:r>
              <a:rPr lang="en-US" b="1" dirty="0"/>
              <a:t>+Z</a:t>
            </a:r>
            <a:endParaRPr lang="bg-BG" b="1" dirty="0"/>
          </a:p>
          <a:p>
            <a:pPr lvl="1"/>
            <a:r>
              <a:rPr lang="bg-BG" dirty="0"/>
              <a:t>Типа на текстурата е </a:t>
            </a:r>
            <a:r>
              <a:rPr lang="en-GB" b="1" dirty="0" err="1"/>
              <a:t>TEXTURE_CUBE_MAP</a:t>
            </a:r>
            <a:endParaRPr lang="bg-BG" b="1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733800"/>
            <a:ext cx="8534400" cy="2819400"/>
          </a:xfrm>
          <a:prstGeom prst="snip2DiagRect">
            <a:avLst>
              <a:gd name="adj1" fmla="val 0"/>
              <a:gd name="adj2" fmla="val 9243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Skybox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.prototype.draw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xRotate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(-90);</a:t>
            </a:r>
            <a:endParaRPr lang="bg-BG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gl.isTexture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&amp;&amp; !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this.texture.count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gl.bindTexture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,this.texture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gl.drawArrays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(gl.TRIANGLES,0,36);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315859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Зареждане на текстурите</a:t>
            </a:r>
          </a:p>
          <a:p>
            <a:pPr lvl="1"/>
            <a:r>
              <a:rPr lang="bg-BG" dirty="0"/>
              <a:t>Добавя се брояч </a:t>
            </a:r>
            <a:r>
              <a:rPr lang="en-US" b="1" dirty="0"/>
              <a:t>count</a:t>
            </a:r>
            <a:r>
              <a:rPr lang="en-US" dirty="0"/>
              <a:t> </a:t>
            </a:r>
            <a:r>
              <a:rPr lang="bg-BG" dirty="0"/>
              <a:t>на незаредените текстури с начална стойност 6</a:t>
            </a:r>
            <a:endParaRPr lang="en-US" dirty="0"/>
          </a:p>
          <a:p>
            <a:pPr lvl="1"/>
            <a:r>
              <a:rPr lang="bg-BG" dirty="0"/>
              <a:t>Добавя се индекс </a:t>
            </a:r>
            <a:r>
              <a:rPr lang="en-US" b="1" dirty="0"/>
              <a:t>side</a:t>
            </a:r>
            <a:r>
              <a:rPr lang="bg-BG" dirty="0"/>
              <a:t> на текстура, която се зарежда</a:t>
            </a:r>
          </a:p>
          <a:p>
            <a:pPr lvl="1"/>
            <a:r>
              <a:rPr lang="bg-BG" dirty="0"/>
              <a:t>Вместо </a:t>
            </a:r>
            <a:r>
              <a:rPr lang="en-US" b="1" dirty="0"/>
              <a:t>TEXTURE_2D</a:t>
            </a:r>
            <a:r>
              <a:rPr lang="bg-BG" dirty="0"/>
              <a:t> се ползва </a:t>
            </a:r>
            <a:r>
              <a:rPr lang="en-US" b="1" dirty="0" err="1"/>
              <a:t>TEXTURE_CUBE_MAP</a:t>
            </a:r>
            <a:endParaRPr lang="bg-BG" b="1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2362200"/>
            <a:ext cx="8534400" cy="4191000"/>
          </a:xfrm>
          <a:prstGeom prst="snip2DiagRect">
            <a:avLst>
              <a:gd name="adj1" fmla="val 0"/>
              <a:gd name="adj2" fmla="val 7207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texture3D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texture = 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gl.createTexture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texture.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6;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side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,url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...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image.onload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function()	{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imageLoaded3D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texture,image,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side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);};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imageLoaded3D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texture,image,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side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gl.bindTexture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gl.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texture);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texture.count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if (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texture.count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==0</a:t>
            </a: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{...}</a:t>
            </a:r>
            <a:endParaRPr lang="en-GB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</p:txBody>
      </p:sp>
    </p:spTree>
    <p:extLst>
      <p:ext uri="{BB962C8B-B14F-4D97-AF65-F5344CB8AC3E}">
        <p14:creationId xmlns:p14="http://schemas.microsoft.com/office/powerpoint/2010/main" val="273280443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/>
            <a:r>
              <a:rPr lang="bg-BG" dirty="0"/>
              <a:t>Индексите на стените са константи с имена </a:t>
            </a:r>
            <a:r>
              <a:rPr lang="en-US" b="1" dirty="0" err="1"/>
              <a:t>TEXTURE_CUBE</a:t>
            </a:r>
            <a:r>
              <a:rPr lang="en-US" b="1" dirty="0"/>
              <a:t>_</a:t>
            </a:r>
            <a:r>
              <a:rPr lang="en-US" dirty="0"/>
              <a:t>{</a:t>
            </a:r>
            <a:r>
              <a:rPr lang="en-US" b="1" dirty="0" err="1"/>
              <a:t>POSITIVE</a:t>
            </a:r>
            <a:r>
              <a:rPr lang="en-US" dirty="0" err="1"/>
              <a:t>|</a:t>
            </a:r>
            <a:r>
              <a:rPr lang="en-US" b="1" dirty="0" err="1"/>
              <a:t>NEGATIVE</a:t>
            </a:r>
            <a:r>
              <a:rPr lang="en-US" dirty="0"/>
              <a:t>}</a:t>
            </a:r>
            <a:r>
              <a:rPr lang="en-US" b="1" dirty="0"/>
              <a:t>_</a:t>
            </a:r>
            <a:r>
              <a:rPr lang="en-US" dirty="0"/>
              <a:t>{</a:t>
            </a:r>
            <a:r>
              <a:rPr lang="en-US" b="1" dirty="0" err="1"/>
              <a:t>X</a:t>
            </a:r>
            <a:r>
              <a:rPr lang="en-US" dirty="0" err="1"/>
              <a:t>|</a:t>
            </a:r>
            <a:r>
              <a:rPr lang="en-US" b="1" dirty="0" err="1"/>
              <a:t>Y</a:t>
            </a:r>
            <a:r>
              <a:rPr lang="en-US" dirty="0" err="1"/>
              <a:t>|</a:t>
            </a:r>
            <a:r>
              <a:rPr lang="en-US" b="1" dirty="0" err="1"/>
              <a:t>Z</a:t>
            </a:r>
            <a:r>
              <a:rPr lang="en-US" dirty="0"/>
              <a:t>}</a:t>
            </a:r>
          </a:p>
          <a:p>
            <a:pPr lvl="1"/>
            <a:r>
              <a:rPr lang="bg-BG" dirty="0"/>
              <a:t>Всяка картинка на 6-те текстури се зарежда асинхронно</a:t>
            </a:r>
            <a:endParaRPr lang="bg-BG" b="1" dirty="0"/>
          </a:p>
        </p:txBody>
      </p:sp>
      <p:sp>
        <p:nvSpPr>
          <p:cNvPr id="3" name="Snip Diagonal Corner Rectangle 2"/>
          <p:cNvSpPr/>
          <p:nvPr/>
        </p:nvSpPr>
        <p:spPr>
          <a:xfrm>
            <a:off x="304800" y="3810000"/>
            <a:ext cx="8534400" cy="2743200"/>
          </a:xfrm>
          <a:prstGeom prst="snip2DiagRect">
            <a:avLst>
              <a:gd name="adj1" fmla="val 0"/>
              <a:gd name="adj2" fmla="val 10638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sky = new Skybox([0,0,0],10);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sky.texture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texture3D();</a:t>
            </a:r>
            <a:endParaRPr lang="bg-BG" sz="172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endParaRPr lang="en-GB" sz="172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TEXTURE_CUBE_MAP_POSITIVE_X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,'posx.jpg');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TEXTURE_CUBE_MAP_NEGATIVE_X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,'negx.jpg');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TEXTURE_CUBE_MAP_POSITIVE_Y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,'posy.jpg');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TEXTURE_CUBE_MAP_NEGATIVE_Y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,'negy.jpg');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TEXTURE_CUBE_MAP_POSITIVE_Z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,'posz.jpg');</a:t>
            </a:r>
          </a:p>
          <a:p>
            <a:pPr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loadTexture3D(sky.texture,gl.</a:t>
            </a:r>
            <a:r>
              <a:rPr lang="en-GB" sz="172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TEXTURE_CUBE_MAP_NEGATIVE_Z</a:t>
            </a:r>
            <a:r>
              <a:rPr lang="en-GB" sz="172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,'negz.jpg');</a:t>
            </a:r>
          </a:p>
        </p:txBody>
      </p:sp>
    </p:spTree>
    <p:extLst>
      <p:ext uri="{BB962C8B-B14F-4D97-AF65-F5344CB8AC3E}">
        <p14:creationId xmlns:p14="http://schemas.microsoft.com/office/powerpoint/2010/main" val="42276129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95835"/>
            <a:ext cx="2958537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462" y="295835"/>
            <a:ext cx="2958537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>
            <a:hlinkClick r:id="rId2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463" y="3203201"/>
            <a:ext cx="2958537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>
            <a:hlinkClick r:id="rId2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3203201"/>
            <a:ext cx="2958537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297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2052" name="Picture 4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457200"/>
            <a:ext cx="6048375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72526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Речник</a:t>
            </a:r>
          </a:p>
        </p:txBody>
      </p:sp>
    </p:spTree>
    <p:extLst>
      <p:ext uri="{BB962C8B-B14F-4D97-AF65-F5344CB8AC3E}">
        <p14:creationId xmlns:p14="http://schemas.microsoft.com/office/powerpoint/2010/main" val="5810776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Речник на новите неща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GLSL</a:t>
            </a:r>
            <a:endParaRPr lang="en-US" dirty="0"/>
          </a:p>
          <a:p>
            <a:endParaRPr lang="bg-BG" dirty="0"/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WebGL</a:t>
            </a:r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lvl="1"/>
            <a:endParaRPr lang="bg-BG" dirty="0"/>
          </a:p>
          <a:p>
            <a:endParaRPr lang="bg-BG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bg-B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168534"/>
              </p:ext>
            </p:extLst>
          </p:nvPr>
        </p:nvGraphicFramePr>
        <p:xfrm>
          <a:off x="609600" y="1981200"/>
          <a:ext cx="8077200" cy="1112520"/>
        </p:xfrm>
        <a:graphic>
          <a:graphicData uri="http://schemas.openxmlformats.org/drawingml/2006/table">
            <a:tbl>
              <a:tblPr bandCol="1">
                <a:tableStyleId>{BC89EF96-8CEA-46FF-86C4-4CE0E7609802}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.s, .t, .p</a:t>
                      </a:r>
                      <a:endParaRPr lang="bg-BG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Извличат </a:t>
                      </a:r>
                      <a:r>
                        <a:rPr lang="en-US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S, T</a:t>
                      </a: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или </a:t>
                      </a:r>
                      <a:r>
                        <a:rPr lang="en-US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P</a:t>
                      </a: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координатите на </a:t>
                      </a:r>
                      <a:r>
                        <a:rPr lang="bg-BG" sz="1600" dirty="0" err="1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тексел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samplerCube</a:t>
                      </a:r>
                      <a:endParaRPr lang="bg-BG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Тип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данни за номер на </a:t>
                      </a:r>
                      <a:r>
                        <a:rPr lang="bg-BG" sz="1600" baseline="0" dirty="0" err="1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текстурен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модул с 3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D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textureCube</a:t>
                      </a:r>
                      <a:endParaRPr lang="bg-BG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Извлича цвят (или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други данни) от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3D 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998665"/>
              </p:ext>
            </p:extLst>
          </p:nvPr>
        </p:nvGraphicFramePr>
        <p:xfrm>
          <a:off x="609600" y="3804920"/>
          <a:ext cx="8077200" cy="2595880"/>
        </p:xfrm>
        <a:graphic>
          <a:graphicData uri="http://schemas.openxmlformats.org/drawingml/2006/table">
            <a:tbl>
              <a:tblPr bandCol="1">
                <a:tableStyleId>{BC89EF96-8CEA-46FF-86C4-4CE0E7609802}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Константа за кубична текстура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TEXTURE_CUBE_MAP_POSITIVE_X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+X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TEXTURE_CUBE_MAP_POSITIVE_Y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+Y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TEXTURE_CUBE_MAP_POSITIVE_Z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+Z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TEXTURE_CUBE_MAP_NEGATIVE_X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-X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TEXTURE_CUBE_MAP_NEGATIVE_Y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-Y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TEXTURE_CUBE_MAP_NEGATIVE_Z</a:t>
                      </a:r>
                      <a:endParaRPr lang="en-US" sz="1800" b="1" kern="1200" dirty="0">
                        <a:solidFill>
                          <a:schemeClr val="tx1"/>
                        </a:solidFill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Индекс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на </a:t>
                      </a:r>
                      <a:r>
                        <a:rPr lang="en-US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-Z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част от кубична текстура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07986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/>
              <a:t>Въпроси и коментари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0493083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</p:spTree>
    <p:extLst>
      <p:ext uri="{BB962C8B-B14F-4D97-AF65-F5344CB8AC3E}">
        <p14:creationId xmlns:p14="http://schemas.microsoft.com/office/powerpoint/2010/main" val="175972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текстура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Динамична смяна</a:t>
            </a:r>
          </a:p>
          <a:p>
            <a:pPr lvl="1"/>
            <a:r>
              <a:rPr lang="bg-BG" dirty="0"/>
              <a:t>Няколко предварително заредени текстури</a:t>
            </a:r>
          </a:p>
          <a:p>
            <a:pPr lvl="1"/>
            <a:r>
              <a:rPr lang="bg-BG" dirty="0"/>
              <a:t>Всяка е в отделен </a:t>
            </a:r>
            <a:r>
              <a:rPr lang="bg-BG" dirty="0" err="1"/>
              <a:t>текстурен</a:t>
            </a:r>
            <a:r>
              <a:rPr lang="bg-BG" dirty="0"/>
              <a:t> обект</a:t>
            </a:r>
          </a:p>
          <a:p>
            <a:pPr lvl="1"/>
            <a:r>
              <a:rPr lang="bg-BG" dirty="0"/>
              <a:t>Смяна на текстурата на обект с друга текстура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5029200"/>
            <a:ext cx="8534400" cy="1524000"/>
          </a:xfrm>
          <a:prstGeom prst="snip2DiagRect">
            <a:avLst>
              <a:gd name="adj1" fmla="val 0"/>
              <a:gd name="adj2" fmla="val 19039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textures = [];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&lt;4;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textures[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loadTexture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('texture'+(i+1)+'.jpg');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bg-B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20650">
              <a:lnSpc>
                <a:spcPts val="1900"/>
              </a:lnSpc>
              <a:tabLst>
                <a:tab pos="457200" algn="l"/>
                <a:tab pos="806450" algn="l"/>
                <a:tab pos="1206500" algn="l"/>
              </a:tabLst>
            </a:pP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cube.texture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textures[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Math.round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(time/2)%4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4167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</p:cNvPr>
          <p:cNvSpPr/>
          <p:nvPr/>
        </p:nvSpPr>
        <p:spPr>
          <a:xfrm>
            <a:off x="3048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Тест</a:t>
            </a:r>
            <a:endParaRPr lang="en-US" sz="1600" dirty="0"/>
          </a:p>
        </p:txBody>
      </p:sp>
      <p:sp>
        <p:nvSpPr>
          <p:cNvPr id="5" name="Rectangle 4">
            <a:hlinkClick r:id="rId3" action="ppaction://hlinkfile"/>
          </p:cNvPr>
          <p:cNvSpPr/>
          <p:nvPr/>
        </p:nvSpPr>
        <p:spPr>
          <a:xfrm>
            <a:off x="48768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pic>
        <p:nvPicPr>
          <p:cNvPr id="3075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457200"/>
            <a:ext cx="6048375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431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err="1"/>
              <a:t>Текстурни</a:t>
            </a:r>
            <a:r>
              <a:rPr lang="bg-BG" dirty="0"/>
              <a:t> трансформации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809157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Custom 15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38342D"/>
      </a:hlink>
      <a:folHlink>
        <a:srgbClr val="38342D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5">
    <a:dk1>
      <a:sysClr val="windowText" lastClr="000000"/>
    </a:dk1>
    <a:lt1>
      <a:sysClr val="window" lastClr="FFFFFF"/>
    </a:lt1>
    <a:dk2>
      <a:srgbClr val="3E3D2D"/>
    </a:dk2>
    <a:lt2>
      <a:srgbClr val="CAF278"/>
    </a:lt2>
    <a:accent1>
      <a:srgbClr val="94C600"/>
    </a:accent1>
    <a:accent2>
      <a:srgbClr val="71685A"/>
    </a:accent2>
    <a:accent3>
      <a:srgbClr val="FF6700"/>
    </a:accent3>
    <a:accent4>
      <a:srgbClr val="909465"/>
    </a:accent4>
    <a:accent5>
      <a:srgbClr val="956B43"/>
    </a:accent5>
    <a:accent6>
      <a:srgbClr val="FEA022"/>
    </a:accent6>
    <a:hlink>
      <a:srgbClr val="38342D"/>
    </a:hlink>
    <a:folHlink>
      <a:srgbClr val="38342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47168</TotalTime>
  <Words>4010</Words>
  <Application>Microsoft Office PowerPoint</Application>
  <PresentationFormat>On-screen Show (4:3)</PresentationFormat>
  <Paragraphs>657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Arial</vt:lpstr>
      <vt:lpstr>Arial Black</vt:lpstr>
      <vt:lpstr>Calibri</vt:lpstr>
      <vt:lpstr>Cambria Math</vt:lpstr>
      <vt:lpstr>Century Gothic</vt:lpstr>
      <vt:lpstr>Consolas</vt:lpstr>
      <vt:lpstr>Symbol</vt:lpstr>
      <vt:lpstr>Times New Roman</vt:lpstr>
      <vt:lpstr>Wingdings 2</vt:lpstr>
      <vt:lpstr>Austin</vt:lpstr>
      <vt:lpstr>Текстури II</vt:lpstr>
      <vt:lpstr>В тази лекция</vt:lpstr>
      <vt:lpstr>PowerPoint Presentation</vt:lpstr>
      <vt:lpstr>Множество текстури</vt:lpstr>
      <vt:lpstr>PowerPoint Presentation</vt:lpstr>
      <vt:lpstr>PowerPoint Presentation</vt:lpstr>
      <vt:lpstr>Смяна на текстура</vt:lpstr>
      <vt:lpstr>PowerPoint Presentation</vt:lpstr>
      <vt:lpstr>PowerPoint Presentation</vt:lpstr>
      <vt:lpstr>Обединяване на текстури</vt:lpstr>
      <vt:lpstr>PowerPoint Presentation</vt:lpstr>
      <vt:lpstr>PowerPoint Presentation</vt:lpstr>
      <vt:lpstr>PowerPoint Presentation</vt:lpstr>
      <vt:lpstr>PowerPoint Presentation</vt:lpstr>
      <vt:lpstr>Текстурна матрица</vt:lpstr>
      <vt:lpstr>PowerPoint Presentation</vt:lpstr>
      <vt:lpstr>PowerPoint Presentation</vt:lpstr>
      <vt:lpstr>Пример</vt:lpstr>
      <vt:lpstr>PowerPoint Presentation</vt:lpstr>
      <vt:lpstr>PowerPoint Presentation</vt:lpstr>
      <vt:lpstr>PowerPoint Presentation</vt:lpstr>
      <vt:lpstr>Други обекти</vt:lpstr>
      <vt:lpstr>Цилиндър</vt:lpstr>
      <vt:lpstr>PowerPoint Presentation</vt:lpstr>
      <vt:lpstr>PowerPoint Presentation</vt:lpstr>
      <vt:lpstr>Пример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Карти и сфери</vt:lpstr>
      <vt:lpstr>PowerPoint Presentation</vt:lpstr>
      <vt:lpstr>PowerPoint Presentation</vt:lpstr>
      <vt:lpstr>PowerPoint Presentation</vt:lpstr>
      <vt:lpstr>Земно кълбо</vt:lpstr>
      <vt:lpstr>PowerPoint Presentation</vt:lpstr>
      <vt:lpstr>PowerPoint Presentation</vt:lpstr>
      <vt:lpstr>Океани</vt:lpstr>
      <vt:lpstr>Отражателност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Вълни</vt:lpstr>
      <vt:lpstr>PowerPoint Presentation</vt:lpstr>
      <vt:lpstr>PowerPoint Presentation</vt:lpstr>
      <vt:lpstr>PowerPoint Presentation</vt:lpstr>
      <vt:lpstr>Кубични текстури</vt:lpstr>
      <vt:lpstr>Текстурни координати</vt:lpstr>
      <vt:lpstr>PowerPoint Presentation</vt:lpstr>
      <vt:lpstr>Пример с кубична текстура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Речник на новите неща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WebGL-20. Textures II</dc:title>
  <dc:creator>Pavel Boytchev</dc:creator>
  <cp:lastModifiedBy>Pavel Boytchev</cp:lastModifiedBy>
  <cp:revision>1730</cp:revision>
  <dcterms:created xsi:type="dcterms:W3CDTF">2013-12-13T09:03:57Z</dcterms:created>
  <dcterms:modified xsi:type="dcterms:W3CDTF">2021-10-30T10:35:31Z</dcterms:modified>
</cp:coreProperties>
</file>